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95" r:id="rId4"/>
    <p:sldId id="289" r:id="rId5"/>
    <p:sldId id="258" r:id="rId6"/>
    <p:sldId id="278" r:id="rId7"/>
    <p:sldId id="280" r:id="rId8"/>
    <p:sldId id="301" r:id="rId9"/>
    <p:sldId id="294" r:id="rId10"/>
    <p:sldId id="292" r:id="rId11"/>
    <p:sldId id="282" r:id="rId12"/>
    <p:sldId id="259" r:id="rId13"/>
    <p:sldId id="290" r:id="rId14"/>
    <p:sldId id="291" r:id="rId15"/>
    <p:sldId id="271" r:id="rId16"/>
    <p:sldId id="296" r:id="rId17"/>
    <p:sldId id="297" r:id="rId18"/>
    <p:sldId id="299" r:id="rId19"/>
    <p:sldId id="293" r:id="rId20"/>
    <p:sldId id="298" r:id="rId21"/>
    <p:sldId id="300" r:id="rId22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59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1302-FACA-4E8A-BFA8-729CFB67D5A4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6B36-0007-4974-9329-6FCBCFEF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866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1302-FACA-4E8A-BFA8-729CFB67D5A4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6B36-0007-4974-9329-6FCBCFEF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08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1302-FACA-4E8A-BFA8-729CFB67D5A4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6B36-0007-4974-9329-6FCBCFEF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72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1302-FACA-4E8A-BFA8-729CFB67D5A4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6B36-0007-4974-9329-6FCBCFEF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7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1302-FACA-4E8A-BFA8-729CFB67D5A4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6B36-0007-4974-9329-6FCBCFEF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33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1302-FACA-4E8A-BFA8-729CFB67D5A4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6B36-0007-4974-9329-6FCBCFEF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21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1302-FACA-4E8A-BFA8-729CFB67D5A4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6B36-0007-4974-9329-6FCBCFEF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50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1302-FACA-4E8A-BFA8-729CFB67D5A4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6B36-0007-4974-9329-6FCBCFEF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02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1302-FACA-4E8A-BFA8-729CFB67D5A4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6B36-0007-4974-9329-6FCBCFEF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40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1302-FACA-4E8A-BFA8-729CFB67D5A4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6B36-0007-4974-9329-6FCBCFEF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28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1302-FACA-4E8A-BFA8-729CFB67D5A4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6B36-0007-4974-9329-6FCBCFEF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08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B1302-FACA-4E8A-BFA8-729CFB67D5A4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E6B36-0007-4974-9329-6FCBCFEF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3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0664" y="2688517"/>
            <a:ext cx="11935839" cy="2506054"/>
          </a:xfrm>
        </p:spPr>
        <p:txBody>
          <a:bodyPr>
            <a:noAutofit/>
          </a:bodyPr>
          <a:lstStyle/>
          <a:p>
            <a:pPr algn="l">
              <a:spcAft>
                <a:spcPts val="1200"/>
              </a:spcAft>
            </a:pPr>
            <a:r>
              <a:rPr lang="ru-RU" b="1" dirty="0" smtClean="0"/>
              <a:t>       МЕТОДИЧЕСКИЙ СЕМИНАР</a:t>
            </a:r>
            <a:br>
              <a:rPr lang="ru-RU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4000" dirty="0" smtClean="0"/>
              <a:t>1. Расчет стоимости программы. Рентабельность программы.</a:t>
            </a:r>
            <a:br>
              <a:rPr lang="ru-RU" sz="4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4000" dirty="0" smtClean="0"/>
              <a:t>2. Как разработать программу? Разбор часто встречаемых ошибок.</a:t>
            </a:r>
            <a:br>
              <a:rPr lang="ru-RU" sz="4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4000" dirty="0" smtClean="0"/>
              <a:t>3. Изменения в регламентах ДПО, ДОП + ОППО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30749" y="5631855"/>
            <a:ext cx="9144000" cy="1655762"/>
          </a:xfrm>
        </p:spPr>
        <p:txBody>
          <a:bodyPr/>
          <a:lstStyle/>
          <a:p>
            <a:pPr algn="r"/>
            <a:r>
              <a:rPr lang="ru-RU" b="1" i="1" dirty="0" smtClean="0"/>
              <a:t>Начальник УДПО, Фролов С.С.</a:t>
            </a:r>
            <a:endParaRPr lang="ru-RU" b="1" i="1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747736" y="29448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811950" y="6228904"/>
            <a:ext cx="3330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01 февраля 2024г.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17428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770" y="105894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10995" t="14367" r="27985" b="4339"/>
          <a:stretch/>
        </p:blipFill>
        <p:spPr>
          <a:xfrm>
            <a:off x="-87238" y="31665"/>
            <a:ext cx="11248008" cy="670617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65830" y="1074197"/>
            <a:ext cx="9179510" cy="5859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65830" y="2224171"/>
            <a:ext cx="9179510" cy="5859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65830" y="1647121"/>
            <a:ext cx="9179510" cy="5859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9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977" y="155549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03115" y="1024148"/>
            <a:ext cx="110798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3. Основание для разработки (п.1.4):</a:t>
            </a:r>
          </a:p>
          <a:p>
            <a:r>
              <a:rPr lang="ru-RU" sz="2800" b="1" u="sng" dirty="0" smtClean="0"/>
              <a:t>Очередность: 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Профессиональный стандарт. (См. реестр проф. стандартов на сайте </a:t>
            </a:r>
            <a:r>
              <a:rPr lang="ru-RU" sz="2800" dirty="0" err="1" smtClean="0"/>
              <a:t>Роструда</a:t>
            </a:r>
            <a:r>
              <a:rPr lang="ru-RU" sz="2800" dirty="0" smtClean="0"/>
              <a:t> РФ – ссылка в разделе УДПО на сайте Университета)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Единый квалификационный справочник должностей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ФГОС ВО или ФГОС СПО (для ДПП)</a:t>
            </a:r>
            <a:endParaRPr lang="ru-RU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603115" y="4421606"/>
            <a:ext cx="104718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4. Планируемые результаты (п. 1.2.1):</a:t>
            </a:r>
          </a:p>
          <a:p>
            <a:r>
              <a:rPr lang="ru-RU" sz="2800" b="1" u="sng" dirty="0" smtClean="0"/>
              <a:t>Знать, уметь, владеть  - </a:t>
            </a:r>
            <a:r>
              <a:rPr lang="ru-RU" sz="2800" dirty="0" smtClean="0"/>
              <a:t>предполагаемые результаты должны коррелировать с Профессиональным стандартом/ЕКСД/ЕКТС.</a:t>
            </a:r>
          </a:p>
          <a:p>
            <a:endParaRPr lang="ru-RU" sz="1400" b="1" u="sng" dirty="0"/>
          </a:p>
          <a:p>
            <a:r>
              <a:rPr lang="ru-RU" sz="2800" dirty="0" smtClean="0"/>
              <a:t>Важно!!! Синхронизация предполагаемых результатов и учебного плана.</a:t>
            </a:r>
            <a:endParaRPr lang="ru-RU" sz="28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803470" y="3794370"/>
            <a:ext cx="1210156" cy="627236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26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770" y="105894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66927" y="1067927"/>
            <a:ext cx="10311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5. Формирование/совершенствование компетенции (п. 1.2.2.1)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6928" y="1691335"/>
            <a:ext cx="114786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Важно понимать – кто приходит на программу!! Каковы требования к первичной квалификации?</a:t>
            </a:r>
          </a:p>
          <a:p>
            <a:endParaRPr lang="ru-RU" sz="2400" dirty="0"/>
          </a:p>
          <a:p>
            <a:r>
              <a:rPr lang="ru-RU" sz="2400" dirty="0" smtClean="0"/>
              <a:t>ПП,ПО – формирование компетенции – обязательное условие.</a:t>
            </a:r>
          </a:p>
          <a:p>
            <a:r>
              <a:rPr lang="ru-RU" sz="2400" dirty="0" smtClean="0"/>
              <a:t>ПК – возможно и формирование новой компетенции и совершенствование имеющейся компетенции. </a:t>
            </a:r>
          </a:p>
          <a:p>
            <a:endParaRPr lang="ru-RU" sz="2400" dirty="0" smtClean="0"/>
          </a:p>
          <a:p>
            <a:r>
              <a:rPr lang="ru-RU" sz="2400" b="1" dirty="0" smtClean="0"/>
              <a:t>Важно сопоставлять объем программы и перечень компетенций!!!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6927" y="4951774"/>
            <a:ext cx="9124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6</a:t>
            </a:r>
            <a:r>
              <a:rPr lang="ru-RU" sz="2800" b="1" dirty="0" smtClean="0">
                <a:solidFill>
                  <a:srgbClr val="FF0000"/>
                </a:solidFill>
              </a:rPr>
              <a:t>. Вопрос присвоения квалификации!!!  (п. 1.2.2.2)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6927" y="5518773"/>
            <a:ext cx="11496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Ошибка – отсутствует описание трудовой функции при наличии присваиваемой квалификации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1408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770" y="105894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01558" y="1128409"/>
            <a:ext cx="111089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7. Требования к уровню подготовки поступающего на обучение (1.3)</a:t>
            </a:r>
            <a:r>
              <a:rPr lang="ru-RU" b="1" dirty="0" smtClean="0"/>
              <a:t>.</a:t>
            </a:r>
          </a:p>
          <a:p>
            <a:r>
              <a:rPr lang="ru-RU" sz="2800" dirty="0" smtClean="0"/>
              <a:t>В программа ДПО </a:t>
            </a:r>
            <a:r>
              <a:rPr lang="ru-RU" sz="2800" dirty="0" smtClean="0"/>
              <a:t>чаще </a:t>
            </a:r>
            <a:r>
              <a:rPr lang="ru-RU" sz="2800" dirty="0" smtClean="0"/>
              <a:t>всего единственное ограничение - уровень образования – ВО, СПО + студенты. </a:t>
            </a:r>
          </a:p>
          <a:p>
            <a:endParaRPr lang="ru-RU" sz="2800" dirty="0" smtClean="0"/>
          </a:p>
          <a:p>
            <a:r>
              <a:rPr lang="ru-RU" sz="2800" dirty="0" smtClean="0"/>
              <a:t>Важно помнить про </a:t>
            </a:r>
            <a:r>
              <a:rPr lang="ru-RU" sz="2800" dirty="0" smtClean="0"/>
              <a:t>связь с предполагаемыми результатами и формируемой компетенцией!!!</a:t>
            </a:r>
          </a:p>
          <a:p>
            <a:r>
              <a:rPr lang="ru-RU" sz="2800" dirty="0" smtClean="0"/>
              <a:t>Важно – ограничения в </a:t>
            </a:r>
            <a:r>
              <a:rPr lang="ru-RU" sz="2800" dirty="0" err="1" smtClean="0"/>
              <a:t>профстандарте</a:t>
            </a:r>
            <a:r>
              <a:rPr lang="ru-RU" sz="2800" dirty="0" smtClean="0"/>
              <a:t> – требования к образованию!!!</a:t>
            </a:r>
          </a:p>
          <a:p>
            <a:endParaRPr lang="ru-RU" sz="2800" dirty="0"/>
          </a:p>
          <a:p>
            <a:r>
              <a:rPr lang="ru-RU" sz="2800" dirty="0" smtClean="0"/>
              <a:t>Для дополнительных общеразвивающих программ  - порог отсутствует.</a:t>
            </a:r>
          </a:p>
          <a:p>
            <a:r>
              <a:rPr lang="ru-RU" sz="2800" dirty="0" smtClean="0"/>
              <a:t>Для программ профессионального обучения по рабочим профессиям возможно обучение после основного общего образования (с 9-го класса).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9292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770" y="105894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62647" y="1108953"/>
            <a:ext cx="1122571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8"/>
            </a:pPr>
            <a:r>
              <a:rPr lang="ru-RU" sz="2800" b="1" dirty="0" smtClean="0">
                <a:solidFill>
                  <a:srgbClr val="FF0000"/>
                </a:solidFill>
              </a:rPr>
              <a:t>Объем программы (п. 1.5).</a:t>
            </a:r>
          </a:p>
          <a:p>
            <a:r>
              <a:rPr lang="ru-RU" sz="2800" dirty="0" smtClean="0"/>
              <a:t>ПК – от 16 часов</a:t>
            </a:r>
          </a:p>
          <a:p>
            <a:r>
              <a:rPr lang="ru-RU" sz="2800" dirty="0" smtClean="0"/>
              <a:t>ПП – от 250 часов.</a:t>
            </a:r>
          </a:p>
          <a:p>
            <a:endParaRPr lang="ru-RU" sz="2800" dirty="0" smtClean="0"/>
          </a:p>
          <a:p>
            <a:r>
              <a:rPr lang="ru-RU" sz="2800" dirty="0" smtClean="0">
                <a:solidFill>
                  <a:srgbClr val="FF0000"/>
                </a:solidFill>
              </a:rPr>
              <a:t>Объем программы определяется объемом компетенций, которые необходимо сформировать/усовершенствовать. </a:t>
            </a:r>
          </a:p>
          <a:p>
            <a:endParaRPr lang="ru-RU" sz="2800" dirty="0"/>
          </a:p>
          <a:p>
            <a:r>
              <a:rPr lang="ru-RU" sz="2800" b="1" dirty="0" smtClean="0">
                <a:solidFill>
                  <a:srgbClr val="FF0000"/>
                </a:solidFill>
              </a:rPr>
              <a:t>9. Срок освоения программы (п.1.7) </a:t>
            </a:r>
          </a:p>
          <a:p>
            <a:r>
              <a:rPr lang="ru-RU" sz="2800" dirty="0" smtClean="0"/>
              <a:t>ПК – от 1 недели</a:t>
            </a:r>
          </a:p>
          <a:p>
            <a:r>
              <a:rPr lang="ru-RU" sz="2800" dirty="0" smtClean="0"/>
              <a:t>ПП – от 8 недель (желательно – от 10 недель или 2,5 месяца)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9127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770" y="105894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217905" y="463000"/>
            <a:ext cx="778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2.1 Учебный план</a:t>
            </a:r>
          </a:p>
          <a:p>
            <a:r>
              <a:rPr lang="ru-RU" sz="2400" dirty="0" smtClean="0"/>
              <a:t>Арифметические ошибки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97248" y="1293997"/>
            <a:ext cx="77821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2.3 Календарный учебный график</a:t>
            </a:r>
          </a:p>
          <a:p>
            <a:r>
              <a:rPr lang="ru-RU" sz="2400" dirty="0" smtClean="0"/>
              <a:t>Основные ошибки:</a:t>
            </a:r>
          </a:p>
          <a:p>
            <a:r>
              <a:rPr lang="ru-RU" sz="2400" dirty="0" smtClean="0"/>
              <a:t> – разработка примерного графика </a:t>
            </a:r>
          </a:p>
          <a:p>
            <a:r>
              <a:rPr lang="ru-RU" sz="2400" dirty="0" smtClean="0"/>
              <a:t>- игнорирование учебного графика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097248" y="2936062"/>
            <a:ext cx="92801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2.4 Оценка качества освоения программы</a:t>
            </a:r>
          </a:p>
          <a:p>
            <a:r>
              <a:rPr lang="ru-RU" sz="2400" dirty="0" smtClean="0"/>
              <a:t>Основные ошибки:</a:t>
            </a:r>
          </a:p>
          <a:p>
            <a:r>
              <a:rPr lang="ru-RU" sz="2400" dirty="0" smtClean="0"/>
              <a:t> – игнорирование описания процедуры итоговой аттестации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отсутствие практико-ориентированных заданий</a:t>
            </a:r>
          </a:p>
          <a:p>
            <a:pPr marL="342900" indent="-342900">
              <a:buFontTx/>
              <a:buChar char="-"/>
            </a:pPr>
            <a:endParaRPr lang="ru-RU" sz="2400" dirty="0" smtClean="0"/>
          </a:p>
          <a:p>
            <a:r>
              <a:rPr lang="ru-RU" sz="2400" dirty="0" smtClean="0"/>
              <a:t>Важно!! Оценка качества освоения программы должны соответствовать планируемым результатам освоения программы.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217904" y="5869661"/>
            <a:ext cx="9974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3.1, 3.2 Актуальный список литературы и информационного, технического обеспечения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84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1190" y="-11300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569253" y="2161930"/>
            <a:ext cx="87920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3. Изменение регламентов ДПП, ДПО + ОППО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40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837" y="92364"/>
            <a:ext cx="11988800" cy="6765636"/>
          </a:xfrm>
        </p:spPr>
        <p:txBody>
          <a:bodyPr>
            <a:normAutofit fontScale="92500" lnSpcReduction="20000"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Корректировка регламентов ДПП и ДОП</a:t>
            </a:r>
          </a:p>
          <a:p>
            <a:pPr algn="l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1. Разработка и утверждение программы</a:t>
            </a:r>
          </a:p>
          <a:p>
            <a:pPr marL="457200" indent="-457200" algn="l">
              <a:lnSpc>
                <a:spcPct val="120000"/>
              </a:lnSpc>
              <a:buAutoNum type="arabicPeriod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Изменена форма аннотации программы.</a:t>
            </a:r>
          </a:p>
          <a:p>
            <a:pPr marL="457200" indent="-457200" algn="l">
              <a:lnSpc>
                <a:spcPct val="120000"/>
              </a:lnSpc>
              <a:buAutoNum type="arabicPeriod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программы: </a:t>
            </a:r>
            <a:r>
              <a:rPr lang="ru-RU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колледжа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на заседании педагогического совета, </a:t>
            </a:r>
            <a:r>
              <a:rPr lang="ru-RU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академии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на заседании УС ФИЯ.</a:t>
            </a:r>
          </a:p>
          <a:p>
            <a:pPr marL="457200" indent="-457200" algn="l">
              <a:lnSpc>
                <a:spcPct val="120000"/>
              </a:lnSpc>
              <a:buAutoNum type="arabicPeriod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Удалена информационная карта программы (информация распределена между служебной запиской и аннотацией программы).</a:t>
            </a:r>
          </a:p>
          <a:p>
            <a:pPr marL="457200" indent="-457200" algn="l">
              <a:lnSpc>
                <a:spcPct val="120000"/>
              </a:lnSpc>
              <a:buAutoNum type="arabicPeriod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Добавлено обязательное согласование служебной записки автора-составителя в адрес УДПО для  утверждения программы </a:t>
            </a:r>
            <a:r>
              <a:rPr lang="ru-RU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деканом факультета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Декан введен в состав субъектов ДПО. </a:t>
            </a:r>
          </a:p>
          <a:p>
            <a:pPr marL="457200" indent="-457200" algn="l">
              <a:lnSpc>
                <a:spcPct val="120000"/>
              </a:lnSpc>
              <a:buAutoNum type="arabicPeriod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рентабельности. На сайте университета размещены приказы об определении уровня отчислений университету (прописано в тексте регламента) + зафиксировано оказание помощи УДПО при расчете рентабельности при запросе руководителя программы.</a:t>
            </a:r>
          </a:p>
          <a:p>
            <a:pPr marL="457200" indent="-457200" algn="l">
              <a:buAutoNum type="arabicPeriod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611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770" y="105894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-1" y="1146753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	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Объем программы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(в часах). Для программ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профпереподготовки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продолжительность обучения (в мес.).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	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 обучения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	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Присваиваемая квалификация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(для программ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профпереподготовки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	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основных модулей программы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	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Описание целевой аудитории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Необходимо максимально предметно описать потенциальных заказчиков программы. Если это юридические лица, то профиль деятельности, если возможно – наименования организаций, учреждений.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	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Ценностное предложение программы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	Характеристика проблемы потенциального заказчика, которую возможно решить в результате обучения по программе.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	Какие новые компетенции получат слушатели в результате обучения по программе, как эти компетенции способствуют решению проблем? Как эти навыки, умения помогут слушателям в профессиональной деятельности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8294" y="253910"/>
            <a:ext cx="8521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Аннотация программы ч.1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76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770" y="105894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-1" y="991689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	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Перспективы трудоустройства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(для программ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профпереподготовки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новые возможности текущей занятости (переход на иные должности, дополнительный заработок) или для смены работы и уровень зарплаты при различных видах занятости, возможность сочетания полученных компетенций с профилем обучения по основной программе.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	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Преимущества программы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(практико-ориентированность, специфика обучения, особенности прохождения практики, работа над реальными проектами, решение реальных кейсов, демонстрационный экзамен и т.п., формирование решений реальных проблем, привлечение ведущих экспертов-практиков – мастеров в соответствующей сфере)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9.	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Преподавательский состав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(информация об опыте работы и профессиональным достижениям по профилю программы, профессиональный статус – прежде всего в практической профессиональной сфере, соответствующей профилю программы. Опыт преподавания дисциплин, соответствующих профилю программы, ученая степень, звание преподавателя. Приветствуется привлечение внешних экспертов-практиков!!)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ru-RU" sz="2400" i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Размер </a:t>
            </a:r>
            <a:r>
              <a:rPr lang="ru-RU" sz="24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аннотации не должен превышать 1-й страницы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8294" y="253910"/>
            <a:ext cx="8521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Аннотация программы ч.2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26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770" y="105894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692612" y="2294270"/>
            <a:ext cx="85019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1. Расчет стоимости программы. Рентабельность программы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16471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310" y="75327"/>
            <a:ext cx="11988800" cy="4054764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Корректировка регламентов ДПП и ДОП</a:t>
            </a:r>
          </a:p>
          <a:p>
            <a:pPr algn="l"/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Продвижение программы, набор слушателей.</a:t>
            </a:r>
          </a:p>
          <a:p>
            <a:pPr marL="457200" indent="-457200" algn="l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 новый механизм продвижения с привлечением ресурсов сектора продвижения услуг университета управления по информационной политике.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– аннотация в новом формате.</a:t>
            </a:r>
          </a:p>
          <a:p>
            <a:pPr marL="457200" indent="-457200" algn="l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Добавлен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раздел: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«Функции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по информационной политике и связям с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общественностью» </a:t>
            </a:r>
          </a:p>
          <a:p>
            <a:pPr marL="457200" indent="-457200" algn="l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 функционал руководителя программ: «Содействие в продвижении и привлечении обучающихся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возможности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457200" indent="-457200" algn="l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Скорректирован понятийный аппарат при приеме заявлений слушателей. Введено понятие – очный прием документов (ранее данный процесс назывался – «очная регистрация»).  </a:t>
            </a:r>
            <a:r>
              <a:rPr lang="ru-RU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Важно!!! Руководитель программы не должен </a:t>
            </a:r>
            <a:r>
              <a:rPr lang="ru-RU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передавать </a:t>
            </a:r>
            <a:r>
              <a:rPr lang="ru-RU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для оплаты слушателям (за исключением Академии от А до Я, НОЦ «ФМШ», Управления ДО, филиала в г. Знаменске).</a:t>
            </a:r>
          </a:p>
        </p:txBody>
      </p:sp>
    </p:spTree>
    <p:extLst>
      <p:ext uri="{BB962C8B-B14F-4D97-AF65-F5344CB8AC3E}">
        <p14:creationId xmlns:p14="http://schemas.microsoft.com/office/powerpoint/2010/main" val="4204639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619" y="291235"/>
            <a:ext cx="11667835" cy="1325563"/>
          </a:xfrm>
        </p:spPr>
        <p:txBody>
          <a:bodyPr>
            <a:noAutofit/>
          </a:bodyPr>
          <a:lstStyle/>
          <a:p>
            <a:r>
              <a:rPr lang="ru-RU" sz="3600" dirty="0" smtClean="0"/>
              <a:t>2.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регламента: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«Организация образовательной деятельности по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программам профессионального обучения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619" y="1865745"/>
            <a:ext cx="10515600" cy="4745328"/>
          </a:xfrm>
        </p:spPr>
        <p:txBody>
          <a:bodyPr/>
          <a:lstStyle/>
          <a:p>
            <a:r>
              <a:rPr lang="ru-RU" dirty="0" smtClean="0"/>
              <a:t>Регламент повторяет все ключевые процедуры регламентов ДОП и ДПП.</a:t>
            </a:r>
          </a:p>
          <a:p>
            <a:r>
              <a:rPr lang="ru-RU" dirty="0" smtClean="0"/>
              <a:t>Шаг 1. Разработка и утверждение программы.</a:t>
            </a:r>
          </a:p>
          <a:p>
            <a:r>
              <a:rPr lang="ru-RU" dirty="0" smtClean="0"/>
              <a:t>Шаг 2. Продвижение программы и зачисление обучающихся.</a:t>
            </a:r>
          </a:p>
          <a:p>
            <a:r>
              <a:rPr lang="ru-RU" dirty="0"/>
              <a:t>Ш</a:t>
            </a:r>
            <a:r>
              <a:rPr lang="ru-RU" dirty="0" smtClean="0"/>
              <a:t>аг 3. Подготовка документации о зачислении на программу.</a:t>
            </a:r>
          </a:p>
          <a:p>
            <a:r>
              <a:rPr lang="ru-RU" dirty="0" smtClean="0"/>
              <a:t>Шаг 4. Реализация программы.</a:t>
            </a:r>
          </a:p>
          <a:p>
            <a:r>
              <a:rPr lang="ru-RU" dirty="0" smtClean="0"/>
              <a:t>Шаг 5. Итоговая аттестация, выпуск и отчисление с программы</a:t>
            </a:r>
          </a:p>
          <a:p>
            <a:r>
              <a:rPr lang="ru-RU" dirty="0" smtClean="0"/>
              <a:t> Шаг 6. Подготовка и выдача документов об образовании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9439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770" y="105894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55641" y="1094235"/>
            <a:ext cx="117315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Стоимость программы </a:t>
            </a:r>
            <a:r>
              <a:rPr lang="ru-RU" sz="2800" dirty="0" smtClean="0"/>
              <a:t>= заработная плата + страховые отчисления (30,2% от размера заработной платы) + отчисления в доход университета (40</a:t>
            </a:r>
            <a:r>
              <a:rPr lang="ru-RU" sz="2800" dirty="0" smtClean="0"/>
              <a:t>%-ДПП, ОПППО </a:t>
            </a:r>
            <a:r>
              <a:rPr lang="ru-RU" sz="2800" dirty="0" smtClean="0"/>
              <a:t>и 35</a:t>
            </a:r>
            <a:r>
              <a:rPr lang="ru-RU" sz="2800" dirty="0" smtClean="0"/>
              <a:t>%-ДОП) </a:t>
            </a:r>
            <a:r>
              <a:rPr lang="ru-RU" sz="2800" dirty="0" smtClean="0"/>
              <a:t>+ прочие выплаты. 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55642" y="2781984"/>
            <a:ext cx="117315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Заработная плата </a:t>
            </a:r>
            <a:r>
              <a:rPr lang="ru-RU" sz="2800" dirty="0" smtClean="0"/>
              <a:t>(в </a:t>
            </a:r>
            <a:r>
              <a:rPr lang="ru-RU" sz="2800" dirty="0" err="1" smtClean="0"/>
              <a:t>т.ч</a:t>
            </a:r>
            <a:r>
              <a:rPr lang="ru-RU" sz="2800" dirty="0" smtClean="0"/>
              <a:t>. 13% НДФЛ) = оплата труда преподавателя + оплата за разработку программы + оплата за руководство программы + оплата за техническое обеспечение программы + оплата за разработку метод обеспечения и т.д. 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55641" y="4679055"/>
            <a:ext cx="117315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Средний размер заработной платы </a:t>
            </a:r>
            <a:r>
              <a:rPr lang="ru-RU" sz="2800" b="1" dirty="0" smtClean="0">
                <a:solidFill>
                  <a:srgbClr val="FF0000"/>
                </a:solidFill>
              </a:rPr>
              <a:t>преподавателя в </a:t>
            </a:r>
            <a:r>
              <a:rPr lang="ru-RU" sz="2800" b="1" dirty="0" smtClean="0">
                <a:solidFill>
                  <a:srgbClr val="FF0000"/>
                </a:solidFill>
              </a:rPr>
              <a:t>2023 году </a:t>
            </a:r>
            <a:r>
              <a:rPr lang="ru-RU" sz="2800" b="1" dirty="0" err="1" smtClean="0">
                <a:solidFill>
                  <a:srgbClr val="FF0000"/>
                </a:solidFill>
              </a:rPr>
              <a:t>составил,в</a:t>
            </a:r>
            <a:r>
              <a:rPr lang="ru-RU" sz="2800" b="1" dirty="0" smtClean="0">
                <a:solidFill>
                  <a:srgbClr val="FF0000"/>
                </a:solidFill>
              </a:rPr>
              <a:t> среднем, 500рублей за 1 академический час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endParaRPr lang="ru-RU" sz="2800" b="1" dirty="0">
              <a:solidFill>
                <a:srgbClr val="FF0000"/>
              </a:solidFill>
            </a:endParaRPr>
          </a:p>
          <a:p>
            <a:r>
              <a:rPr lang="ru-RU" sz="2800" b="1" dirty="0" smtClean="0">
                <a:solidFill>
                  <a:srgbClr val="FF0000"/>
                </a:solidFill>
              </a:rPr>
              <a:t>Диапазон – от 300р. До 2300р.за 1 академический час.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08103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770" y="105894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169198" y="968850"/>
            <a:ext cx="104183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Рентабельность – это  показатель </a:t>
            </a:r>
            <a:r>
              <a:rPr lang="ru-RU" sz="2800" dirty="0"/>
              <a:t>экономической эффективности </a:t>
            </a:r>
            <a:r>
              <a:rPr lang="ru-RU" sz="2800" dirty="0" smtClean="0"/>
              <a:t>проекта. </a:t>
            </a:r>
            <a:r>
              <a:rPr lang="ru-RU" sz="2800" dirty="0"/>
              <a:t>Он отражает отношение между затратами и чистой прибылью. 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К программам понятие «рентабельность» применяется условно!!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34988" y="2806522"/>
            <a:ext cx="8082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Рентабельность = Прибыль / Себестоимость × 100%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96502" y="3329742"/>
            <a:ext cx="104183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Себестоимость</a:t>
            </a:r>
            <a:r>
              <a:rPr lang="ru-RU" sz="2800" dirty="0" smtClean="0">
                <a:solidFill>
                  <a:srgbClr val="000000"/>
                </a:solidFill>
              </a:rPr>
              <a:t> = затраты на обеспечение аудиторного фонда + налоги + затраты автора программы на ее разработку + АУП (сопровождение, документация, поиск слушателей, реклама, продвижение) + затраты на разработку учебного материала + затраты на обучение. 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96502" y="5614218"/>
            <a:ext cx="104183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Прибыль</a:t>
            </a:r>
            <a:r>
              <a:rPr lang="ru-RU" sz="2800" dirty="0" smtClean="0">
                <a:solidFill>
                  <a:srgbClr val="000000"/>
                </a:solidFill>
              </a:rPr>
              <a:t> = доход от программы – себестоимость. 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69198" y="6233327"/>
            <a:ext cx="6861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</a:rPr>
              <a:t>Как рассчитать размер затрат?</a:t>
            </a:r>
            <a:endParaRPr lang="ru-RU" sz="2800" b="1" u="sng" dirty="0"/>
          </a:p>
        </p:txBody>
      </p:sp>
    </p:spTree>
    <p:extLst>
      <p:ext uri="{BB962C8B-B14F-4D97-AF65-F5344CB8AC3E}">
        <p14:creationId xmlns:p14="http://schemas.microsoft.com/office/powerpoint/2010/main" val="416214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770" y="105894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097248" y="334344"/>
            <a:ext cx="90635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Когда нужно рассчитывать стоимость программы?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103411" y="798184"/>
            <a:ext cx="7937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При планировании программы.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7043" y="2041345"/>
            <a:ext cx="10890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??? </a:t>
            </a:r>
            <a:r>
              <a:rPr lang="ru-RU" sz="2800" dirty="0" smtClean="0"/>
              <a:t>Сколько стоит программа = сколько заплатят за программу </a:t>
            </a:r>
            <a:r>
              <a:rPr lang="ru-RU" sz="2800" dirty="0" smtClean="0">
                <a:solidFill>
                  <a:srgbClr val="FF0000"/>
                </a:solidFill>
              </a:rPr>
              <a:t>???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756826" y="2733263"/>
            <a:ext cx="1186774" cy="139105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83468" y="4287643"/>
            <a:ext cx="63813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Ценностное предложение программы, уникальность программы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91953" y="5578275"/>
            <a:ext cx="10182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 какой степени, </a:t>
            </a:r>
            <a:r>
              <a:rPr lang="ru-RU" sz="2800" dirty="0" smtClean="0"/>
              <a:t>кому и почему интересна программа настолько, что за нее готовы заплатить </a:t>
            </a:r>
            <a:r>
              <a:rPr lang="ru-RU" sz="2800" b="1" u="sng" dirty="0" smtClean="0"/>
              <a:t>с учетом конкуренции</a:t>
            </a:r>
            <a:r>
              <a:rPr lang="ru-RU" sz="2800" dirty="0" smtClean="0"/>
              <a:t>?</a:t>
            </a:r>
            <a:endParaRPr lang="ru-RU" sz="2800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5350213" y="5253436"/>
            <a:ext cx="233462" cy="45779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6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977" y="155549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229584" y="334343"/>
            <a:ext cx="622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Как рассчитать стоимость программы?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25686" y="1111697"/>
            <a:ext cx="96984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Исходные данные: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Количество аудиторных часов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Количество обучающихся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Наличие групп (подгрупп)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Стоимость  за разработку программы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Стоимость 1 часа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Прочие расходы</a:t>
            </a:r>
            <a:endParaRPr lang="ru-RU" sz="2800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2470826" y="4307789"/>
            <a:ext cx="953310" cy="1385635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12069" y="5693424"/>
            <a:ext cx="3035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Модуль </a:t>
            </a:r>
            <a:r>
              <a:rPr lang="en-US" sz="3600" dirty="0" smtClean="0">
                <a:solidFill>
                  <a:srgbClr val="FF0000"/>
                </a:solidFill>
              </a:rPr>
              <a:t>Excel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1190" y="-11300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569253" y="2161930"/>
            <a:ext cx="87920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2. Как разработать </a:t>
            </a:r>
            <a:r>
              <a:rPr lang="ru-RU" sz="4000" b="1" dirty="0" smtClean="0"/>
              <a:t>программу? </a:t>
            </a:r>
            <a:r>
              <a:rPr lang="ru-RU" sz="4000" b="1" dirty="0"/>
              <a:t>Разбор часто встречаемых ошибок.</a:t>
            </a:r>
            <a:br>
              <a:rPr lang="ru-RU" sz="4000" b="1" dirty="0"/>
            </a:b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12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1190" y="-11300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097248" y="167760"/>
            <a:ext cx="86823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Наименование программы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920" y="1091954"/>
            <a:ext cx="119315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Программа повышения квалификации </a:t>
            </a:r>
            <a:r>
              <a:rPr lang="ru-RU" sz="2400" dirty="0" smtClean="0"/>
              <a:t>– должна отражать трудовые функции, действия, задачи, функции, приемы, знания, умения, навыки.</a:t>
            </a:r>
          </a:p>
          <a:p>
            <a:endParaRPr lang="ru-RU" sz="1050" dirty="0"/>
          </a:p>
          <a:p>
            <a:r>
              <a:rPr lang="ru-RU" sz="2400" dirty="0" smtClean="0"/>
              <a:t>Не должно быть: «Чистая вода», «Проблемы истории России»,  «Журналистика для всех», «Как быть успешным», «Английский язык с нуля», «Сервис».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50917" y="2846280"/>
            <a:ext cx="11931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Программа профессиональной переподготовки </a:t>
            </a:r>
            <a:r>
              <a:rPr lang="ru-RU" sz="2400" dirty="0" smtClean="0"/>
              <a:t>– должна отражать название квалификации, профессии, должности, области трудовой деятельности </a:t>
            </a:r>
          </a:p>
          <a:p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50914" y="3839611"/>
            <a:ext cx="119315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Программа профессионального обучения </a:t>
            </a:r>
            <a:r>
              <a:rPr lang="ru-RU" sz="2400" dirty="0" smtClean="0"/>
              <a:t>– должна отражать название профессии рабочего, должности служащего (приказ №534 </a:t>
            </a:r>
            <a:r>
              <a:rPr lang="ru-RU" sz="2400" dirty="0" err="1" smtClean="0"/>
              <a:t>Минпросвещения</a:t>
            </a:r>
            <a:r>
              <a:rPr lang="ru-RU" sz="2400" dirty="0" smtClean="0"/>
              <a:t> РФ от 14.07.2023г.).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0913" y="4925277"/>
            <a:ext cx="119315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Дополнительная общеразвивающая программа </a:t>
            </a:r>
            <a:r>
              <a:rPr lang="ru-RU" sz="2400" dirty="0" smtClean="0"/>
              <a:t>– должна отражать развитие способностей, удовлетворение познавательного интереса и не должна содержать профессиональные компетенции – «Методы спектрального анализа в химических лабораториях ГПК», «Психологическое консультирование».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3816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1" y="167760"/>
            <a:ext cx="2097249" cy="856388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1190" y="-11300"/>
            <a:ext cx="880809" cy="880809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242019" y="6494937"/>
            <a:ext cx="5949981" cy="224523"/>
          </a:xfrm>
          <a:prstGeom prst="rect">
            <a:avLst/>
          </a:prstGeom>
          <a:solidFill>
            <a:srgbClr val="D1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03258" y="1271698"/>
            <a:ext cx="113619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rgbClr val="FF0000"/>
                </a:solidFill>
              </a:rPr>
              <a:t>Разработка программы не в соответствии с макетом программы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Каждый макет разработан в соответствии с требованиями НПА по соответствующему виду программ (макеты размещены на сайте АГУ).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89688" y="2707957"/>
            <a:ext cx="1136190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2. </a:t>
            </a:r>
            <a:r>
              <a:rPr lang="ru-RU" sz="2800" b="1" dirty="0" smtClean="0">
                <a:solidFill>
                  <a:srgbClr val="FF0000"/>
                </a:solidFill>
              </a:rPr>
              <a:t>Непонимание цели программы: </a:t>
            </a:r>
          </a:p>
          <a:p>
            <a:r>
              <a:rPr lang="ru-RU" sz="2800" dirty="0" smtClean="0"/>
              <a:t>ДПП -  совершенствование или формирование новой компетенции, необходимой для профессиональной деятельности.</a:t>
            </a:r>
          </a:p>
          <a:p>
            <a:r>
              <a:rPr lang="ru-RU" sz="2800" dirty="0" smtClean="0"/>
              <a:t>ДОП – развитие, изучение, познание, формирование навыков, знаний и т.д.</a:t>
            </a:r>
          </a:p>
          <a:p>
            <a:r>
              <a:rPr lang="ru-RU" sz="2800" dirty="0" smtClean="0"/>
              <a:t>ОППО – формирование компетенций для конкретной рабочей профессии, должности служащего (наименование профессий, должностей содержится в приказе № 534 </a:t>
            </a:r>
            <a:r>
              <a:rPr lang="ru-RU" sz="2800" dirty="0" err="1" smtClean="0"/>
              <a:t>Минпросвещения</a:t>
            </a:r>
            <a:r>
              <a:rPr lang="ru-RU" sz="2800" dirty="0" smtClean="0"/>
              <a:t>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1085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3545</TotalTime>
  <Words>1155</Words>
  <Application>Microsoft Office PowerPoint</Application>
  <PresentationFormat>Широкоэкранный</PresentationFormat>
  <Paragraphs>130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Тема Office</vt:lpstr>
      <vt:lpstr>       МЕТОДИЧЕСКИЙ СЕМИНАР   1. Расчет стоимости программы. Рентабельность программы.  2. Как разработать программу? Разбор часто встречаемых ошибок.  3. Изменения в регламентах ДПО, ДОП + ОППО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Утверждение регламента:  «Организация образовательной деятельности по основным программам профессионального обучения».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среды электронного обучения – 3KL (Русский Moodle) при реализации программ дополнительного образования</dc:title>
  <dc:creator>1234</dc:creator>
  <cp:lastModifiedBy>Пользователь</cp:lastModifiedBy>
  <cp:revision>159</cp:revision>
  <cp:lastPrinted>2023-02-13T09:56:06Z</cp:lastPrinted>
  <dcterms:created xsi:type="dcterms:W3CDTF">2023-01-29T14:49:23Z</dcterms:created>
  <dcterms:modified xsi:type="dcterms:W3CDTF">2024-02-02T13:36:59Z</dcterms:modified>
</cp:coreProperties>
</file>