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0" r:id="rId1"/>
  </p:sldMasterIdLst>
  <p:sldIdLst>
    <p:sldId id="256" r:id="rId2"/>
    <p:sldId id="259" r:id="rId3"/>
    <p:sldId id="257" r:id="rId4"/>
    <p:sldId id="258" r:id="rId5"/>
    <p:sldId id="273" r:id="rId6"/>
    <p:sldId id="260" r:id="rId7"/>
    <p:sldId id="267" r:id="rId8"/>
    <p:sldId id="261" r:id="rId9"/>
    <p:sldId id="268" r:id="rId10"/>
    <p:sldId id="262" r:id="rId11"/>
    <p:sldId id="263" r:id="rId12"/>
    <p:sldId id="264" r:id="rId13"/>
    <p:sldId id="265" r:id="rId14"/>
    <p:sldId id="266" r:id="rId15"/>
    <p:sldId id="269" r:id="rId16"/>
    <p:sldId id="270" r:id="rId17"/>
    <p:sldId id="271" r:id="rId18"/>
    <p:sldId id="276" r:id="rId19"/>
    <p:sldId id="277" r:id="rId20"/>
    <p:sldId id="278" r:id="rId21"/>
    <p:sldId id="279"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3093373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70513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90DDEE-6555-463C-A907-311345EB3739}" type="slidenum">
              <a:rPr lang="ru-RU" smtClean="0"/>
              <a:pPr/>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81847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637422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90DDEE-6555-463C-A907-311345EB3739}" type="slidenum">
              <a:rPr lang="ru-RU" smtClean="0"/>
              <a:pPr/>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63768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1623626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1982457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36424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148740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80316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6" name="Footer Placeholder 5"/>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217950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178431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122414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947735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102391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71AA263-A522-4D5B-9B53-25660D1976A7}" type="datetimeFigureOut">
              <a:rPr lang="ru-RU" smtClean="0"/>
              <a:pPr/>
              <a:t>13.05.2016</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90DDEE-6555-463C-A907-311345EB3739}" type="slidenum">
              <a:rPr lang="ru-RU" smtClean="0"/>
              <a:pPr/>
              <a:t>‹#›</a:t>
            </a:fld>
            <a:endParaRPr lang="ru-RU"/>
          </a:p>
        </p:txBody>
      </p:sp>
    </p:spTree>
    <p:extLst>
      <p:ext uri="{BB962C8B-B14F-4D97-AF65-F5344CB8AC3E}">
        <p14:creationId xmlns:p14="http://schemas.microsoft.com/office/powerpoint/2010/main" val="421538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71AA263-A522-4D5B-9B53-25660D1976A7}" type="datetimeFigureOut">
              <a:rPr lang="ru-RU" smtClean="0"/>
              <a:pPr/>
              <a:t>13.05.2016</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E90DDEE-6555-463C-A907-311345EB3739}" type="slidenum">
              <a:rPr lang="ru-RU" smtClean="0"/>
              <a:pPr/>
              <a:t>‹#›</a:t>
            </a:fld>
            <a:endParaRPr lang="ru-RU"/>
          </a:p>
        </p:txBody>
      </p:sp>
    </p:spTree>
    <p:extLst>
      <p:ext uri="{BB962C8B-B14F-4D97-AF65-F5344CB8AC3E}">
        <p14:creationId xmlns:p14="http://schemas.microsoft.com/office/powerpoint/2010/main" val="108687784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75765" y="161365"/>
            <a:ext cx="9140414" cy="1283130"/>
          </a:xfrm>
        </p:spPr>
        <p:txBody>
          <a:bodyPr>
            <a:normAutofit/>
          </a:bodyPr>
          <a:lstStyle/>
          <a:p>
            <a:r>
              <a:rPr lang="ru-RU" sz="6000" b="1" dirty="0" smtClean="0">
                <a:solidFill>
                  <a:schemeClr val="accent3">
                    <a:lumMod val="75000"/>
                  </a:schemeClr>
                </a:solidFill>
                <a:effectLst>
                  <a:outerShdw blurRad="38100" dist="38100" dir="2700000" algn="tl">
                    <a:srgbClr val="000000">
                      <a:alpha val="43137"/>
                    </a:srgbClr>
                  </a:outerShdw>
                </a:effectLst>
                <a:latin typeface="Franklin Gothic Medium" panose="020B0603020102020204" pitchFamily="34" charset="0"/>
              </a:rPr>
              <a:t>Наркомания</a:t>
            </a:r>
            <a:r>
              <a:rPr lang="ru-RU" sz="6000" b="1" dirty="0" smtClean="0">
                <a:effectLst>
                  <a:outerShdw blurRad="38100" dist="38100" dir="2700000" algn="tl">
                    <a:srgbClr val="000000">
                      <a:alpha val="43137"/>
                    </a:srgbClr>
                  </a:outerShdw>
                </a:effectLst>
                <a:latin typeface="Franklin Gothic Medium" panose="020B0603020102020204" pitchFamily="34" charset="0"/>
              </a:rPr>
              <a:t> </a:t>
            </a:r>
            <a:endParaRPr lang="ru-RU" sz="6000" b="1" dirty="0">
              <a:effectLst>
                <a:outerShdw blurRad="38100" dist="38100" dir="2700000" algn="tl">
                  <a:srgbClr val="000000">
                    <a:alpha val="43137"/>
                  </a:srgbClr>
                </a:outerShdw>
              </a:effectLst>
              <a:latin typeface="Franklin Gothic Medium" panose="020B0603020102020204" pitchFamily="34" charset="0"/>
            </a:endParaRPr>
          </a:p>
        </p:txBody>
      </p:sp>
      <p:pic>
        <p:nvPicPr>
          <p:cNvPr id="7" name="Рисунок 6"/>
          <p:cNvPicPr>
            <a:picLocks noChangeAspect="1"/>
          </p:cNvPicPr>
          <p:nvPr/>
        </p:nvPicPr>
        <p:blipFill>
          <a:blip r:embed="rId2" cstate="print"/>
          <a:stretch>
            <a:fillRect/>
          </a:stretch>
        </p:blipFill>
        <p:spPr>
          <a:xfrm>
            <a:off x="8058486" y="1016015"/>
            <a:ext cx="3562350" cy="2419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Рисунок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1249" y="1562829"/>
            <a:ext cx="3765357" cy="27676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Рисунок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5489" y="3198697"/>
            <a:ext cx="4227756" cy="31725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13814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7892" y="182562"/>
            <a:ext cx="6096851" cy="1690688"/>
          </a:xfrm>
          <a:prstGeom prst="rect">
            <a:avLst/>
          </a:prstGeom>
        </p:spPr>
      </p:pic>
      <p:sp>
        <p:nvSpPr>
          <p:cNvPr id="2" name="Заголовок 1"/>
          <p:cNvSpPr>
            <a:spLocks noGrp="1"/>
          </p:cNvSpPr>
          <p:nvPr>
            <p:ph type="title"/>
          </p:nvPr>
        </p:nvSpPr>
        <p:spPr>
          <a:xfrm>
            <a:off x="1871225" y="174000"/>
            <a:ext cx="9223786" cy="1325563"/>
          </a:xfrm>
        </p:spPr>
        <p:txBody>
          <a:bodyPr>
            <a:normAutofit/>
          </a:bodyPr>
          <a:lstStyle/>
          <a:p>
            <a:r>
              <a:rPr lang="ru-RU" sz="4500" b="1" dirty="0" smtClean="0">
                <a:solidFill>
                  <a:schemeClr val="accent6">
                    <a:lumMod val="50000"/>
                  </a:schemeClr>
                </a:solidFill>
                <a:effectLst>
                  <a:outerShdw blurRad="38100" dist="38100" dir="2700000" algn="tl">
                    <a:srgbClr val="000000">
                      <a:alpha val="43137"/>
                    </a:srgbClr>
                  </a:outerShdw>
                </a:effectLst>
              </a:rPr>
              <a:t>Влияние наркотиков</a:t>
            </a:r>
            <a:endParaRPr lang="ru-RU" sz="4500" b="1" dirty="0">
              <a:solidFill>
                <a:schemeClr val="accent6">
                  <a:lumMod val="50000"/>
                </a:schemeClr>
              </a:solidFill>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3" cstate="print"/>
          <a:stretch>
            <a:fillRect/>
          </a:stretch>
        </p:blipFill>
        <p:spPr>
          <a:xfrm>
            <a:off x="8054743" y="901627"/>
            <a:ext cx="3742765" cy="2807074"/>
          </a:xfrm>
          <a:prstGeom prst="rect">
            <a:avLst/>
          </a:prstGeom>
        </p:spPr>
      </p:pic>
      <p:sp>
        <p:nvSpPr>
          <p:cNvPr id="6" name="Прямоугольник 5"/>
          <p:cNvSpPr/>
          <p:nvPr/>
        </p:nvSpPr>
        <p:spPr>
          <a:xfrm>
            <a:off x="782126" y="1710877"/>
            <a:ext cx="6096000" cy="2585323"/>
          </a:xfrm>
          <a:prstGeom prst="rect">
            <a:avLst/>
          </a:prstGeom>
        </p:spPr>
        <p:txBody>
          <a:bodyPr>
            <a:spAutoFit/>
          </a:bodyPr>
          <a:lstStyle/>
          <a:p>
            <a:r>
              <a:rPr lang="ru-RU" dirty="0" smtClean="0"/>
              <a:t>Наркотики </a:t>
            </a:r>
            <a:r>
              <a:rPr lang="ru-RU" dirty="0"/>
              <a:t>– </a:t>
            </a:r>
            <a:r>
              <a:rPr lang="ru-RU" dirty="0" smtClean="0"/>
              <a:t>это, по сути своей, яды. Влияние наркотиков и их действие зависит от величины дозы. Небольшое количество действует возбуждающе (усиливает активность). Большее количество действует успокаивающе (подавляет активность). Еще большее количество наркотиков действует как яд и может убить. Влияние наркотиков на человека можно обнаружить во многих сферах деятельности.</a:t>
            </a:r>
            <a:endParaRPr lang="ru-RU" dirty="0"/>
          </a:p>
        </p:txBody>
      </p:sp>
      <p:pic>
        <p:nvPicPr>
          <p:cNvPr id="7" name="Рисунок 6"/>
          <p:cNvPicPr>
            <a:picLocks noChangeAspect="1"/>
          </p:cNvPicPr>
          <p:nvPr/>
        </p:nvPicPr>
        <p:blipFill>
          <a:blip r:embed="rId4" cstate="print"/>
          <a:stretch>
            <a:fillRect/>
          </a:stretch>
        </p:blipFill>
        <p:spPr>
          <a:xfrm>
            <a:off x="6483118" y="3423061"/>
            <a:ext cx="3143250" cy="3067050"/>
          </a:xfrm>
          <a:prstGeom prst="rect">
            <a:avLst/>
          </a:prstGeom>
        </p:spPr>
      </p:pic>
    </p:spTree>
    <p:extLst>
      <p:ext uri="{BB962C8B-B14F-4D97-AF65-F5344CB8AC3E}">
        <p14:creationId xmlns:p14="http://schemas.microsoft.com/office/powerpoint/2010/main" val="1249920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7204" y="100436"/>
            <a:ext cx="10515600" cy="1325563"/>
          </a:xfrm>
        </p:spPr>
        <p:txBody>
          <a:bodyPr>
            <a:normAutofit/>
          </a:bodyPr>
          <a:lstStyle/>
          <a:p>
            <a:r>
              <a:rPr lang="ru-RU" sz="4000" b="1" dirty="0" smtClean="0">
                <a:solidFill>
                  <a:srgbClr val="002060"/>
                </a:solidFill>
                <a:effectLst>
                  <a:outerShdw blurRad="38100" dist="38100" dir="2700000" algn="tl">
                    <a:srgbClr val="000000">
                      <a:alpha val="43137"/>
                    </a:srgbClr>
                  </a:outerShdw>
                </a:effectLst>
              </a:rPr>
              <a:t>Влияние наркотиков на разум</a:t>
            </a:r>
            <a:endParaRPr lang="ru-RU" sz="4000" b="1" dirty="0">
              <a:solidFill>
                <a:srgbClr val="002060"/>
              </a:solidFill>
              <a:effectLst>
                <a:outerShdw blurRad="38100" dist="38100" dir="2700000" algn="tl">
                  <a:srgbClr val="000000">
                    <a:alpha val="43137"/>
                  </a:srgbClr>
                </a:outerShdw>
              </a:effectLst>
            </a:endParaRPr>
          </a:p>
        </p:txBody>
      </p:sp>
      <p:sp>
        <p:nvSpPr>
          <p:cNvPr id="4" name="Прямоугольник 3"/>
          <p:cNvSpPr/>
          <p:nvPr/>
        </p:nvSpPr>
        <p:spPr>
          <a:xfrm>
            <a:off x="687594" y="1755234"/>
            <a:ext cx="4701988" cy="3970318"/>
          </a:xfrm>
          <a:prstGeom prst="rect">
            <a:avLst/>
          </a:prstGeom>
        </p:spPr>
        <p:txBody>
          <a:bodyPr wrap="square">
            <a:spAutoFit/>
          </a:bodyPr>
          <a:lstStyle/>
          <a:p>
            <a:r>
              <a:rPr lang="ru-RU" dirty="0" smtClean="0"/>
              <a:t>Когда человек о чём-то думает, он мысленно видит картинку этого. Обычно когда человек что-то вспоминает, его разум работает очень быстро, но наркотики делают эти мысленные образы мутными и неясными и создают пробелы или провалы. Это может привести к тому, что наркоман будет искажённо воспринимать происходящее вокруг него. В результате человек может начать вести себя очень странно и неразумно. Он даже может начать буйствовать. </a:t>
            </a:r>
            <a:endParaRPr lang="ru-RU" dirty="0"/>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25061" y="3463393"/>
            <a:ext cx="5545343" cy="3119255"/>
          </a:xfrm>
          <a:prstGeom prst="rect">
            <a:avLst/>
          </a:prstGeom>
        </p:spPr>
      </p:pic>
      <p:pic>
        <p:nvPicPr>
          <p:cNvPr id="9" name="Рисунок 8"/>
          <p:cNvPicPr>
            <a:picLocks noChangeAspect="1"/>
          </p:cNvPicPr>
          <p:nvPr/>
        </p:nvPicPr>
        <p:blipFill>
          <a:blip r:embed="rId3" cstate="print"/>
          <a:stretch>
            <a:fillRect/>
          </a:stretch>
        </p:blipFill>
        <p:spPr>
          <a:xfrm>
            <a:off x="9336749" y="577257"/>
            <a:ext cx="2637645" cy="1761947"/>
          </a:xfrm>
          <a:prstGeom prst="rect">
            <a:avLst/>
          </a:prstGeom>
        </p:spPr>
      </p:pic>
      <p:pic>
        <p:nvPicPr>
          <p:cNvPr id="10" name="Рисунок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9074" y="1257191"/>
            <a:ext cx="2859272" cy="1926503"/>
          </a:xfrm>
          <a:prstGeom prst="rect">
            <a:avLst/>
          </a:prstGeom>
        </p:spPr>
      </p:pic>
    </p:spTree>
    <p:extLst>
      <p:ext uri="{BB962C8B-B14F-4D97-AF65-F5344CB8AC3E}">
        <p14:creationId xmlns:p14="http://schemas.microsoft.com/office/powerpoint/2010/main" val="387524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15931" y="153830"/>
            <a:ext cx="10515600" cy="1325563"/>
          </a:xfrm>
        </p:spPr>
        <p:txBody>
          <a:bodyPr>
            <a:normAutofit/>
          </a:bodyPr>
          <a:lstStyle/>
          <a:p>
            <a:r>
              <a:rPr lang="ru-RU" sz="4000" b="1" dirty="0" smtClean="0">
                <a:solidFill>
                  <a:srgbClr val="FFC000"/>
                </a:solidFill>
                <a:effectLst>
                  <a:outerShdw blurRad="38100" dist="38100" dir="2700000" algn="tl">
                    <a:srgbClr val="000000">
                      <a:alpha val="43137"/>
                    </a:srgbClr>
                  </a:outerShdw>
                </a:effectLst>
              </a:rPr>
              <a:t>Влияние наркотиков на способности</a:t>
            </a:r>
            <a:endParaRPr lang="ru-RU" sz="4000" b="1" dirty="0">
              <a:solidFill>
                <a:srgbClr val="FFC000"/>
              </a:solidFill>
              <a:effectLst>
                <a:outerShdw blurRad="38100" dist="38100" dir="2700000" algn="tl">
                  <a:srgbClr val="000000">
                    <a:alpha val="43137"/>
                  </a:srgbClr>
                </a:outerShdw>
              </a:effectLst>
            </a:endParaRPr>
          </a:p>
        </p:txBody>
      </p:sp>
      <p:sp>
        <p:nvSpPr>
          <p:cNvPr id="4" name="Прямоугольник 3"/>
          <p:cNvSpPr/>
          <p:nvPr/>
        </p:nvSpPr>
        <p:spPr>
          <a:xfrm>
            <a:off x="633806" y="1604627"/>
            <a:ext cx="10414297" cy="1477328"/>
          </a:xfrm>
          <a:prstGeom prst="rect">
            <a:avLst/>
          </a:prstGeom>
        </p:spPr>
        <p:txBody>
          <a:bodyPr wrap="square">
            <a:spAutoFit/>
          </a:bodyPr>
          <a:lstStyle/>
          <a:p>
            <a:r>
              <a:rPr lang="ru-RU" dirty="0" smtClean="0"/>
              <a:t>Наркотики разрушают творческие способности. Человек испытывает различные эмоциональные состояния. Существует целая шкала таких состояний, на верхушке которой энтузиазм, а в самом низу </a:t>
            </a:r>
            <a:r>
              <a:rPr lang="ru-RU" dirty="0"/>
              <a:t>– </a:t>
            </a:r>
            <a:r>
              <a:rPr lang="ru-RU" dirty="0" smtClean="0"/>
              <a:t>апатия. На протяжении всей своей жизни люди двигаются то вверх, то вниз по этой шкале. Влияние наркотиков оказывает воздействие на настроение человека. </a:t>
            </a:r>
            <a:endParaRPr lang="ru-RU" dirty="0"/>
          </a:p>
        </p:txBody>
      </p:sp>
      <p:pic>
        <p:nvPicPr>
          <p:cNvPr id="5" name="Рисунок 4"/>
          <p:cNvPicPr>
            <a:picLocks noChangeAspect="1"/>
          </p:cNvPicPr>
          <p:nvPr/>
        </p:nvPicPr>
        <p:blipFill>
          <a:blip r:embed="rId2" cstate="print"/>
          <a:stretch>
            <a:fillRect/>
          </a:stretch>
        </p:blipFill>
        <p:spPr>
          <a:xfrm>
            <a:off x="8693636" y="2804956"/>
            <a:ext cx="2928320" cy="2202097"/>
          </a:xfrm>
          <a:prstGeom prst="rect">
            <a:avLst/>
          </a:prstGeom>
        </p:spPr>
      </p:pic>
      <p:pic>
        <p:nvPicPr>
          <p:cNvPr id="7" name="Рисунок 6"/>
          <p:cNvPicPr>
            <a:picLocks noChangeAspect="1"/>
          </p:cNvPicPr>
          <p:nvPr/>
        </p:nvPicPr>
        <p:blipFill>
          <a:blip r:embed="rId3" cstate="print"/>
          <a:stretch>
            <a:fillRect/>
          </a:stretch>
        </p:blipFill>
        <p:spPr>
          <a:xfrm>
            <a:off x="4123743" y="4130519"/>
            <a:ext cx="3434421" cy="2146513"/>
          </a:xfrm>
          <a:prstGeom prst="rect">
            <a:avLst/>
          </a:prstGeom>
        </p:spPr>
      </p:pic>
      <p:pic>
        <p:nvPicPr>
          <p:cNvPr id="8" name="Рисунок 7"/>
          <p:cNvPicPr>
            <a:picLocks noChangeAspect="1"/>
          </p:cNvPicPr>
          <p:nvPr/>
        </p:nvPicPr>
        <p:blipFill>
          <a:blip r:embed="rId4" cstate="print"/>
          <a:stretch>
            <a:fillRect/>
          </a:stretch>
        </p:blipFill>
        <p:spPr>
          <a:xfrm>
            <a:off x="539370" y="3641520"/>
            <a:ext cx="3584373" cy="2275187"/>
          </a:xfrm>
          <a:prstGeom prst="rect">
            <a:avLst/>
          </a:prstGeom>
        </p:spPr>
      </p:pic>
    </p:spTree>
    <p:extLst>
      <p:ext uri="{BB962C8B-B14F-4D97-AF65-F5344CB8AC3E}">
        <p14:creationId xmlns:p14="http://schemas.microsoft.com/office/powerpoint/2010/main" val="3922747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5163" y="133430"/>
            <a:ext cx="10817841" cy="1861708"/>
          </a:xfrm>
        </p:spPr>
        <p:txBody>
          <a:bodyPr>
            <a:noAutofit/>
          </a:bodyPr>
          <a:lstStyle/>
          <a:p>
            <a:r>
              <a:rPr lang="ru-RU" b="1" dirty="0" smtClean="0">
                <a:solidFill>
                  <a:srgbClr val="FF0000"/>
                </a:solidFill>
                <a:effectLst>
                  <a:outerShdw blurRad="38100" dist="38100" dir="2700000" algn="tl">
                    <a:srgbClr val="000000">
                      <a:alpha val="43137"/>
                    </a:srgbClr>
                  </a:outerShdw>
                </a:effectLst>
              </a:rPr>
              <a:t>Остатки наркотиков скапливаются в жировой ткани тела и оказывают влияние                        на человека</a:t>
            </a:r>
            <a:endParaRPr lang="ru-RU"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444650" y="1995138"/>
            <a:ext cx="6096000" cy="4524315"/>
          </a:xfrm>
          <a:prstGeom prst="rect">
            <a:avLst/>
          </a:prstGeom>
        </p:spPr>
        <p:txBody>
          <a:bodyPr>
            <a:spAutoFit/>
          </a:bodyPr>
          <a:lstStyle/>
          <a:p>
            <a:r>
              <a:rPr lang="ru-RU" dirty="0" smtClean="0"/>
              <a:t>Одно из открытий Л. Рона </a:t>
            </a:r>
            <a:r>
              <a:rPr lang="ru-RU" dirty="0" err="1" smtClean="0"/>
              <a:t>Хаббарда</a:t>
            </a:r>
            <a:r>
              <a:rPr lang="ru-RU" dirty="0" smtClean="0"/>
              <a:t>, которое было подтверждено в ходе научных исследований, состоит в том, что остатки наркотиков и других ядов застревают в жировой ткани тела и сохраняются там даже спустя много лет с момента их приёма. Эти остатки могут продолжать оказывать отрицательное воздействие на человека спустя долгое время после того, как действие наркотика прекратилось. Эти отложения наркотических веществ могут снижать восприятие, вызывать усталость, спутанность мыслей и другие реакции. Все это мешает человеку достичь духовного просветления и развить свои способности. Влияние наркотиков на разум и тело, происходит внутри человека, независимо от внешних факторов.</a:t>
            </a:r>
            <a:endParaRPr lang="ru-RU" dirty="0"/>
          </a:p>
        </p:txBody>
      </p:sp>
      <p:pic>
        <p:nvPicPr>
          <p:cNvPr id="6" name="Рисунок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9710" y="2226722"/>
            <a:ext cx="4825289" cy="3230152"/>
          </a:xfrm>
          <a:prstGeom prst="rect">
            <a:avLst/>
          </a:prstGeom>
        </p:spPr>
      </p:pic>
    </p:spTree>
    <p:extLst>
      <p:ext uri="{BB962C8B-B14F-4D97-AF65-F5344CB8AC3E}">
        <p14:creationId xmlns:p14="http://schemas.microsoft.com/office/powerpoint/2010/main" val="1438315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506" y="350007"/>
            <a:ext cx="5388179" cy="35192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8579" y="555871"/>
            <a:ext cx="4449577" cy="29403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Рисунок 5"/>
          <p:cNvPicPr>
            <a:picLocks noChangeAspect="1"/>
          </p:cNvPicPr>
          <p:nvPr/>
        </p:nvPicPr>
        <p:blipFill>
          <a:blip r:embed="rId4" cstate="print"/>
          <a:stretch>
            <a:fillRect/>
          </a:stretch>
        </p:blipFill>
        <p:spPr>
          <a:xfrm>
            <a:off x="2970934" y="4242323"/>
            <a:ext cx="9221066" cy="21907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596861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7634535" y="623945"/>
            <a:ext cx="4157497" cy="2771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186" y="523432"/>
            <a:ext cx="4941019" cy="31126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2956" y="3115909"/>
            <a:ext cx="5456393" cy="33226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825585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6400" y="322095"/>
            <a:ext cx="10515600" cy="1325563"/>
          </a:xfrm>
        </p:spPr>
        <p:txBody>
          <a:bodyPr>
            <a:normAutofit/>
          </a:bodyPr>
          <a:lstStyle/>
          <a:p>
            <a:r>
              <a:rPr lang="ru-RU" sz="4000" b="1" dirty="0" smtClean="0">
                <a:solidFill>
                  <a:schemeClr val="bg2">
                    <a:lumMod val="10000"/>
                  </a:schemeClr>
                </a:solidFill>
                <a:effectLst>
                  <a:outerShdw blurRad="38100" dist="38100" dir="2700000" algn="tl">
                    <a:srgbClr val="000000">
                      <a:alpha val="43137"/>
                    </a:srgbClr>
                  </a:outerShdw>
                </a:effectLst>
              </a:rPr>
              <a:t>Субъекты профилактики наркомании</a:t>
            </a:r>
            <a:endParaRPr lang="ru-RU" sz="4000" b="1" dirty="0">
              <a:solidFill>
                <a:schemeClr val="bg2">
                  <a:lumMod val="10000"/>
                </a:schemeClr>
              </a:solidFill>
              <a:effectLst>
                <a:outerShdw blurRad="38100" dist="38100" dir="2700000" algn="tl">
                  <a:srgbClr val="000000">
                    <a:alpha val="43137"/>
                  </a:srgbClr>
                </a:outerShdw>
              </a:effectLst>
            </a:endParaRPr>
          </a:p>
        </p:txBody>
      </p:sp>
      <p:sp>
        <p:nvSpPr>
          <p:cNvPr id="4" name="Прямоугольник 3"/>
          <p:cNvSpPr/>
          <p:nvPr/>
        </p:nvSpPr>
        <p:spPr>
          <a:xfrm>
            <a:off x="1832386" y="1647658"/>
            <a:ext cx="7806466" cy="4247317"/>
          </a:xfrm>
          <a:prstGeom prst="rect">
            <a:avLst/>
          </a:prstGeom>
        </p:spPr>
        <p:txBody>
          <a:bodyPr wrap="square">
            <a:spAutoFit/>
          </a:bodyPr>
          <a:lstStyle/>
          <a:p>
            <a:pPr marL="285750" indent="-285750">
              <a:buFont typeface="Wingdings" panose="05000000000000000000" pitchFamily="2" charset="2"/>
              <a:buChar char="ü"/>
            </a:pPr>
            <a:r>
              <a:rPr lang="ru-RU" dirty="0" smtClean="0"/>
              <a:t>Межведомственные антинаркотические комиссии </a:t>
            </a:r>
          </a:p>
          <a:p>
            <a:pPr marL="285750" indent="-285750">
              <a:buFont typeface="Wingdings" panose="05000000000000000000" pitchFamily="2" charset="2"/>
              <a:buChar char="ü"/>
            </a:pPr>
            <a:r>
              <a:rPr lang="ru-RU" dirty="0" smtClean="0"/>
              <a:t>Федеральная служба по контролю за оборотом наркотиков России (ФСКН) и её территориальные управления и отделы;</a:t>
            </a:r>
          </a:p>
          <a:p>
            <a:pPr marL="285750" indent="-285750">
              <a:buFont typeface="Wingdings" panose="05000000000000000000" pitchFamily="2" charset="2"/>
              <a:buChar char="ü"/>
            </a:pPr>
            <a:r>
              <a:rPr lang="ru-RU" dirty="0" smtClean="0"/>
              <a:t>Органы внутренних дел и их территориальные управления и отделы;</a:t>
            </a:r>
          </a:p>
          <a:p>
            <a:pPr marL="285750" indent="-285750">
              <a:buFont typeface="Wingdings" panose="05000000000000000000" pitchFamily="2" charset="2"/>
              <a:buChar char="ü"/>
            </a:pPr>
            <a:r>
              <a:rPr lang="ru-RU" dirty="0" smtClean="0"/>
              <a:t>Органы управления системы образования и профильные учреждения;</a:t>
            </a:r>
          </a:p>
          <a:p>
            <a:pPr marL="285750" indent="-285750">
              <a:buFont typeface="Wingdings" panose="05000000000000000000" pitchFamily="2" charset="2"/>
              <a:buChar char="ü"/>
            </a:pPr>
            <a:r>
              <a:rPr lang="ru-RU" dirty="0" smtClean="0"/>
              <a:t>Органы управления, государственные и муниципальные профильные учреждения системы здравоохранения;</a:t>
            </a:r>
          </a:p>
          <a:p>
            <a:pPr marL="285750" indent="-285750">
              <a:buFont typeface="Wingdings" panose="05000000000000000000" pitchFamily="2" charset="2"/>
              <a:buChar char="ü"/>
            </a:pPr>
            <a:r>
              <a:rPr lang="ru-RU" dirty="0" smtClean="0"/>
              <a:t>Органы управления по молодёжной политике и профильные учреждения;</a:t>
            </a:r>
          </a:p>
          <a:p>
            <a:pPr marL="285750" indent="-285750">
              <a:buFont typeface="Wingdings" panose="05000000000000000000" pitchFamily="2" charset="2"/>
              <a:buChar char="ü"/>
            </a:pPr>
            <a:r>
              <a:rPr lang="ru-RU" dirty="0" smtClean="0"/>
              <a:t>Органы управления социальной защитой населения и профильные учреждения;</a:t>
            </a:r>
          </a:p>
          <a:p>
            <a:pPr marL="285750" indent="-285750">
              <a:buFont typeface="Wingdings" panose="05000000000000000000" pitchFamily="2" charset="2"/>
              <a:buChar char="ü"/>
            </a:pPr>
            <a:r>
              <a:rPr lang="ru-RU" dirty="0" smtClean="0"/>
              <a:t>Кризисные подростковые службы (негосударственные);</a:t>
            </a:r>
          </a:p>
          <a:p>
            <a:pPr marL="285750" indent="-285750">
              <a:buFont typeface="Wingdings" panose="05000000000000000000" pitchFamily="2" charset="2"/>
              <a:buChar char="ü"/>
            </a:pPr>
            <a:r>
              <a:rPr lang="ru-RU" dirty="0" smtClean="0"/>
              <a:t>Общественные организации</a:t>
            </a:r>
            <a:endParaRPr lang="ru-RU" dirty="0"/>
          </a:p>
        </p:txBody>
      </p:sp>
    </p:spTree>
    <p:extLst>
      <p:ext uri="{BB962C8B-B14F-4D97-AF65-F5344CB8AC3E}">
        <p14:creationId xmlns:p14="http://schemas.microsoft.com/office/powerpoint/2010/main" val="3745731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3212" y="252225"/>
            <a:ext cx="10515600" cy="1325563"/>
          </a:xfrm>
        </p:spPr>
        <p:txBody>
          <a:bodyPr>
            <a:normAutofit/>
          </a:bodyPr>
          <a:lstStyle/>
          <a:p>
            <a:r>
              <a:rPr lang="ru-RU" sz="4000" b="1" dirty="0" smtClean="0">
                <a:solidFill>
                  <a:srgbClr val="FF0000"/>
                </a:solidFill>
                <a:effectLst>
                  <a:outerShdw blurRad="38100" dist="38100" dir="2700000" algn="tl">
                    <a:srgbClr val="000000">
                      <a:alpha val="43137"/>
                    </a:srgbClr>
                  </a:outerShdw>
                </a:effectLst>
              </a:rPr>
              <a:t>Это сложное слово: «нет»</a:t>
            </a:r>
            <a:endParaRPr lang="ru-RU" sz="4000" b="1" dirty="0">
              <a:solidFill>
                <a:srgbClr val="FF0000"/>
              </a:solidFill>
              <a:effectLst>
                <a:outerShdw blurRad="38100" dist="38100" dir="2700000" algn="tl">
                  <a:srgbClr val="000000">
                    <a:alpha val="43137"/>
                  </a:srgbClr>
                </a:outerShdw>
              </a:effectLst>
            </a:endParaRPr>
          </a:p>
        </p:txBody>
      </p:sp>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198" y="1437939"/>
            <a:ext cx="5493572" cy="27467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6410" y="1147482"/>
            <a:ext cx="4875790" cy="34284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Рисунок 5"/>
          <p:cNvPicPr>
            <a:picLocks noChangeAspect="1"/>
          </p:cNvPicPr>
          <p:nvPr/>
        </p:nvPicPr>
        <p:blipFill>
          <a:blip r:embed="rId4" cstate="print"/>
          <a:stretch>
            <a:fillRect/>
          </a:stretch>
        </p:blipFill>
        <p:spPr>
          <a:xfrm>
            <a:off x="2954655" y="3819138"/>
            <a:ext cx="5581650" cy="27908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747755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8360" y="0"/>
            <a:ext cx="10515600" cy="1325563"/>
          </a:xfrm>
        </p:spPr>
        <p:txBody>
          <a:bodyPr/>
          <a:lstStyle/>
          <a:p>
            <a:r>
              <a:rPr lang="ru-RU" dirty="0" smtClean="0"/>
              <a:t>УГОЛОВНАЯ ОТВЕТСТВЕННОСТЬ</a:t>
            </a:r>
            <a:endParaRPr lang="ru-RU" dirty="0"/>
          </a:p>
        </p:txBody>
      </p:sp>
      <p:sp>
        <p:nvSpPr>
          <p:cNvPr id="4" name="Прямоугольник 3"/>
          <p:cNvSpPr/>
          <p:nvPr/>
        </p:nvSpPr>
        <p:spPr>
          <a:xfrm>
            <a:off x="756621" y="1287399"/>
            <a:ext cx="10866120" cy="646331"/>
          </a:xfrm>
          <a:prstGeom prst="rect">
            <a:avLst/>
          </a:prstGeom>
        </p:spPr>
        <p:txBody>
          <a:bodyPr wrap="square">
            <a:spAutoFit/>
          </a:bodyPr>
          <a:lstStyle/>
          <a:p>
            <a:r>
              <a:rPr lang="ru-RU" dirty="0" smtClean="0"/>
              <a:t>Статья 228. Незаконные приобретение, хранение, перевозка, изготовление, переработка наркотических средств, психотропных веществ или их аналогов.</a:t>
            </a:r>
            <a:endParaRPr lang="ru-RU" dirty="0"/>
          </a:p>
        </p:txBody>
      </p:sp>
      <p:sp>
        <p:nvSpPr>
          <p:cNvPr id="5" name="Прямоугольник 4"/>
          <p:cNvSpPr/>
          <p:nvPr/>
        </p:nvSpPr>
        <p:spPr>
          <a:xfrm>
            <a:off x="756620" y="2289203"/>
            <a:ext cx="9000565" cy="646331"/>
          </a:xfrm>
          <a:prstGeom prst="rect">
            <a:avLst/>
          </a:prstGeom>
        </p:spPr>
        <p:txBody>
          <a:bodyPr wrap="square">
            <a:spAutoFit/>
          </a:bodyPr>
          <a:lstStyle/>
          <a:p>
            <a:r>
              <a:rPr lang="ru-RU" dirty="0" smtClean="0"/>
              <a:t>Статья 230. Склонение к потреблению наркотических средств или психотропных веществ.</a:t>
            </a:r>
            <a:endParaRPr lang="ru-RU" dirty="0"/>
          </a:p>
        </p:txBody>
      </p:sp>
      <p:sp>
        <p:nvSpPr>
          <p:cNvPr id="6" name="Прямоугольник 5"/>
          <p:cNvSpPr/>
          <p:nvPr/>
        </p:nvSpPr>
        <p:spPr>
          <a:xfrm>
            <a:off x="842681" y="3014008"/>
            <a:ext cx="10780059" cy="646331"/>
          </a:xfrm>
          <a:prstGeom prst="rect">
            <a:avLst/>
          </a:prstGeom>
        </p:spPr>
        <p:txBody>
          <a:bodyPr wrap="square">
            <a:spAutoFit/>
          </a:bodyPr>
          <a:lstStyle/>
          <a:p>
            <a:r>
              <a:rPr lang="ru-RU" dirty="0" smtClean="0"/>
              <a:t>Статья 231. Незаконное культивирование запрещённых к возделыванию растений, содержащих наркотические вещества</a:t>
            </a:r>
            <a:endParaRPr lang="ru-RU" dirty="0"/>
          </a:p>
        </p:txBody>
      </p:sp>
      <p:sp>
        <p:nvSpPr>
          <p:cNvPr id="7" name="Прямоугольник 6"/>
          <p:cNvSpPr/>
          <p:nvPr/>
        </p:nvSpPr>
        <p:spPr>
          <a:xfrm>
            <a:off x="756620" y="4015812"/>
            <a:ext cx="10463606" cy="646331"/>
          </a:xfrm>
          <a:prstGeom prst="rect">
            <a:avLst/>
          </a:prstGeom>
        </p:spPr>
        <p:txBody>
          <a:bodyPr wrap="square">
            <a:spAutoFit/>
          </a:bodyPr>
          <a:lstStyle/>
          <a:p>
            <a:r>
              <a:rPr lang="ru-RU" dirty="0" smtClean="0"/>
              <a:t>Статья 232. Организация либо содержание притонов для потребления наркотических средств или психотропных веществ.</a:t>
            </a:r>
            <a:endParaRPr lang="ru-RU" dirty="0"/>
          </a:p>
        </p:txBody>
      </p:sp>
      <p:sp>
        <p:nvSpPr>
          <p:cNvPr id="8" name="Прямоугольник 7"/>
          <p:cNvSpPr/>
          <p:nvPr/>
        </p:nvSpPr>
        <p:spPr>
          <a:xfrm>
            <a:off x="756619" y="5017616"/>
            <a:ext cx="10356029" cy="369332"/>
          </a:xfrm>
          <a:prstGeom prst="rect">
            <a:avLst/>
          </a:prstGeom>
        </p:spPr>
        <p:txBody>
          <a:bodyPr wrap="square">
            <a:spAutoFit/>
          </a:bodyPr>
          <a:lstStyle/>
          <a:p>
            <a:r>
              <a:rPr lang="ru-RU" dirty="0" smtClean="0"/>
              <a:t>Статья 234. Незаконный оборот сильнодействующих или ядовитых веществ в целях сбыта</a:t>
            </a:r>
            <a:endParaRPr lang="ru-RU" dirty="0"/>
          </a:p>
        </p:txBody>
      </p:sp>
    </p:spTree>
    <p:extLst>
      <p:ext uri="{BB962C8B-B14F-4D97-AF65-F5344CB8AC3E}">
        <p14:creationId xmlns:p14="http://schemas.microsoft.com/office/powerpoint/2010/main" val="2704967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2428" y="1214773"/>
            <a:ext cx="5197064" cy="3897798"/>
          </a:xfrm>
          <a:prstGeom prst="rect">
            <a:avLst/>
          </a:prstGeom>
        </p:spPr>
      </p:pic>
      <p:pic>
        <p:nvPicPr>
          <p:cNvPr id="5" name="Рисунок 4"/>
          <p:cNvPicPr>
            <a:picLocks noChangeAspect="1"/>
          </p:cNvPicPr>
          <p:nvPr/>
        </p:nvPicPr>
        <p:blipFill>
          <a:blip r:embed="rId3" cstate="print"/>
          <a:stretch>
            <a:fillRect/>
          </a:stretch>
        </p:blipFill>
        <p:spPr>
          <a:xfrm>
            <a:off x="5207598" y="3521896"/>
            <a:ext cx="4191000" cy="3181350"/>
          </a:xfrm>
          <a:prstGeom prst="rect">
            <a:avLst/>
          </a:prstGeom>
        </p:spPr>
      </p:pic>
      <p:pic>
        <p:nvPicPr>
          <p:cNvPr id="6" name="Рисунок 5"/>
          <p:cNvPicPr>
            <a:picLocks noChangeAspect="1"/>
          </p:cNvPicPr>
          <p:nvPr/>
        </p:nvPicPr>
        <p:blipFill>
          <a:blip r:embed="rId4" cstate="print"/>
          <a:stretch>
            <a:fillRect/>
          </a:stretch>
        </p:blipFill>
        <p:spPr>
          <a:xfrm>
            <a:off x="6587042" y="238824"/>
            <a:ext cx="4762500" cy="2752725"/>
          </a:xfrm>
          <a:prstGeom prst="rect">
            <a:avLst/>
          </a:prstGeom>
        </p:spPr>
      </p:pic>
    </p:spTree>
    <p:extLst>
      <p:ext uri="{BB962C8B-B14F-4D97-AF65-F5344CB8AC3E}">
        <p14:creationId xmlns:p14="http://schemas.microsoft.com/office/powerpoint/2010/main" val="2680666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30098" y="103332"/>
            <a:ext cx="10463918" cy="2862322"/>
          </a:xfrm>
          <a:prstGeom prst="rect">
            <a:avLst/>
          </a:prstGeom>
        </p:spPr>
        <p:txBody>
          <a:bodyPr wrap="square">
            <a:spAutoFit/>
          </a:bodyPr>
          <a:lstStyle/>
          <a:p>
            <a:r>
              <a:rPr lang="ru-RU" dirty="0" smtClean="0"/>
              <a:t>Наркомания </a:t>
            </a:r>
            <a:r>
              <a:rPr lang="ru-RU" dirty="0"/>
              <a:t>– </a:t>
            </a:r>
            <a:r>
              <a:rPr lang="ru-RU" dirty="0" smtClean="0"/>
              <a:t>болезненное влечение или пристрастие к наркотическим веществам, употребляемым различными способами (глотание, вдыхание, внутривенная инъекция) с целью добиться одурманивающего состояния или снять боль.</a:t>
            </a:r>
          </a:p>
          <a:p>
            <a:endParaRPr lang="ru-RU" dirty="0" smtClean="0"/>
          </a:p>
          <a:p>
            <a:r>
              <a:rPr lang="ru-RU" dirty="0" smtClean="0"/>
              <a:t>Наркомания (от греч. </a:t>
            </a:r>
            <a:r>
              <a:rPr lang="ru-RU" dirty="0" err="1" smtClean="0"/>
              <a:t>narke</a:t>
            </a:r>
            <a:r>
              <a:rPr lang="ru-RU" dirty="0" smtClean="0"/>
              <a:t> – оцепенение и </a:t>
            </a:r>
            <a:r>
              <a:rPr lang="ru-RU" dirty="0" err="1" smtClean="0"/>
              <a:t>mania</a:t>
            </a:r>
            <a:r>
              <a:rPr lang="ru-RU" dirty="0" smtClean="0"/>
              <a:t> – безумие, восторженность) – в медицине болезнь, характеризующаяся патологическим влечением к наркотикам, приводящая к тяжёлым нарушениям функций организма; в психологии – потребность в употреблении какого-либо лекарственного средства или химических веществ для </a:t>
            </a:r>
            <a:r>
              <a:rPr lang="ru-RU" dirty="0" err="1" smtClean="0"/>
              <a:t>избежания</a:t>
            </a:r>
            <a:r>
              <a:rPr lang="ru-RU" dirty="0" smtClean="0"/>
              <a:t> дискомфорта, возникающего при прекращении употребления, т. е. зависимость от химических веществ; в социологии – вид отклоняющегося поведения.</a:t>
            </a:r>
            <a:endParaRPr lang="ru-RU" dirty="0"/>
          </a:p>
        </p:txBody>
      </p:sp>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0914" y="2965654"/>
            <a:ext cx="2398954" cy="36090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Рисунок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48687" y="3144176"/>
            <a:ext cx="4270788" cy="3416630"/>
          </a:xfrm>
          <a:prstGeom prst="rect">
            <a:avLst/>
          </a:prstGeom>
          <a:ln w="228600" cap="sq" cmpd="thickThin">
            <a:solidFill>
              <a:srgbClr val="000000"/>
            </a:solidFill>
            <a:prstDash val="solid"/>
            <a:miter lim="800000"/>
          </a:ln>
          <a:effectLst>
            <a:innerShdw blurRad="76200">
              <a:srgbClr val="000000"/>
            </a:innerShdw>
          </a:effectLst>
        </p:spPr>
      </p:pic>
      <p:pic>
        <p:nvPicPr>
          <p:cNvPr id="8" name="Рисунок 7"/>
          <p:cNvPicPr>
            <a:picLocks noChangeAspect="1"/>
          </p:cNvPicPr>
          <p:nvPr/>
        </p:nvPicPr>
        <p:blipFill>
          <a:blip r:embed="rId4" cstate="print"/>
          <a:stretch>
            <a:fillRect/>
          </a:stretch>
        </p:blipFill>
        <p:spPr>
          <a:xfrm>
            <a:off x="3487012" y="3645162"/>
            <a:ext cx="3375045" cy="225003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961890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stretch>
            <a:fillRect/>
          </a:stretch>
        </p:blipFill>
        <p:spPr>
          <a:xfrm>
            <a:off x="4737116" y="2256863"/>
            <a:ext cx="2524125" cy="2667000"/>
          </a:xfrm>
          <a:prstGeom prst="rect">
            <a:avLst/>
          </a:prstGeom>
        </p:spPr>
      </p:pic>
      <p:pic>
        <p:nvPicPr>
          <p:cNvPr id="5" name="Рисунок 4"/>
          <p:cNvPicPr>
            <a:picLocks noChangeAspect="1"/>
          </p:cNvPicPr>
          <p:nvPr/>
        </p:nvPicPr>
        <p:blipFill>
          <a:blip r:embed="rId3" cstate="print"/>
          <a:stretch>
            <a:fillRect/>
          </a:stretch>
        </p:blipFill>
        <p:spPr>
          <a:xfrm>
            <a:off x="7829391" y="374248"/>
            <a:ext cx="3566039" cy="2682237"/>
          </a:xfrm>
          <a:prstGeom prst="rect">
            <a:avLst/>
          </a:prstGeom>
        </p:spPr>
      </p:pic>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089" y="283733"/>
            <a:ext cx="3637877" cy="2728408"/>
          </a:xfrm>
          <a:prstGeom prst="rect">
            <a:avLst/>
          </a:prstGeom>
        </p:spPr>
      </p:pic>
      <p:pic>
        <p:nvPicPr>
          <p:cNvPr id="7" name="Рисунок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470" y="4264174"/>
            <a:ext cx="4027113" cy="1996777"/>
          </a:xfrm>
          <a:prstGeom prst="rect">
            <a:avLst/>
          </a:prstGeom>
        </p:spPr>
      </p:pic>
      <p:pic>
        <p:nvPicPr>
          <p:cNvPr id="8" name="Рисунок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12384" y="3590363"/>
            <a:ext cx="4000052" cy="3000039"/>
          </a:xfrm>
          <a:prstGeom prst="rect">
            <a:avLst/>
          </a:prstGeom>
        </p:spPr>
      </p:pic>
    </p:spTree>
    <p:extLst>
      <p:ext uri="{BB962C8B-B14F-4D97-AF65-F5344CB8AC3E}">
        <p14:creationId xmlns:p14="http://schemas.microsoft.com/office/powerpoint/2010/main" val="1604841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1713" y="276045"/>
            <a:ext cx="8065698" cy="2036848"/>
          </a:xfrm>
        </p:spPr>
        <p:txBody>
          <a:bodyPr>
            <a:noAutofit/>
          </a:bodyPr>
          <a:lstStyle/>
          <a:p>
            <a:r>
              <a:rPr lang="ru-RU" sz="6000" b="1" dirty="0" smtClean="0">
                <a:effectLst>
                  <a:outerShdw blurRad="38100" dist="38100" dir="2700000" algn="tl">
                    <a:srgbClr val="000000">
                      <a:alpha val="43137"/>
                    </a:srgbClr>
                  </a:outerShdw>
                </a:effectLst>
              </a:rPr>
              <a:t>Благодарим за внимание!!!</a:t>
            </a:r>
            <a:endParaRPr lang="ru-RU" sz="6000" b="1" dirty="0">
              <a:effectLst>
                <a:outerShdw blurRad="38100" dist="38100" dir="2700000" algn="tl">
                  <a:srgbClr val="000000">
                    <a:alpha val="43137"/>
                  </a:srgbClr>
                </a:outerShdw>
              </a:effectLst>
            </a:endParaRPr>
          </a:p>
        </p:txBody>
      </p:sp>
      <p:pic>
        <p:nvPicPr>
          <p:cNvPr id="4" name="Рисунок 3"/>
          <p:cNvPicPr>
            <a:picLocks noChangeAspect="1"/>
          </p:cNvPicPr>
          <p:nvPr/>
        </p:nvPicPr>
        <p:blipFill>
          <a:blip r:embed="rId2" cstate="print"/>
          <a:stretch>
            <a:fillRect/>
          </a:stretch>
        </p:blipFill>
        <p:spPr>
          <a:xfrm>
            <a:off x="2517449" y="2619934"/>
            <a:ext cx="5535125" cy="34581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617641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973" y="451483"/>
            <a:ext cx="4958730" cy="32975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4"/>
          <p:cNvPicPr>
            <a:picLocks noChangeAspect="1"/>
          </p:cNvPicPr>
          <p:nvPr/>
        </p:nvPicPr>
        <p:blipFill>
          <a:blip r:embed="rId3" cstate="print"/>
          <a:stretch>
            <a:fillRect/>
          </a:stretch>
        </p:blipFill>
        <p:spPr>
          <a:xfrm>
            <a:off x="6738993" y="354663"/>
            <a:ext cx="5159450" cy="33943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8412" y="3335544"/>
            <a:ext cx="4459492" cy="33446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46931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59803" y="3495290"/>
            <a:ext cx="6235849" cy="2031325"/>
          </a:xfrm>
          <a:prstGeom prst="rect">
            <a:avLst/>
          </a:prstGeom>
        </p:spPr>
        <p:txBody>
          <a:bodyPr wrap="square">
            <a:spAutoFit/>
          </a:bodyPr>
          <a:lstStyle/>
          <a:p>
            <a:pPr marL="285750" indent="-285750">
              <a:buFont typeface="Wingdings" panose="05000000000000000000" pitchFamily="2" charset="2"/>
              <a:buChar char="v"/>
            </a:pPr>
            <a:endParaRPr lang="ru-RU" dirty="0" smtClean="0"/>
          </a:p>
          <a:p>
            <a:pPr marL="285750" indent="-285750">
              <a:buFont typeface="Wingdings" panose="05000000000000000000" pitchFamily="2" charset="2"/>
              <a:buChar char="v"/>
            </a:pPr>
            <a:endParaRPr lang="ru-RU" dirty="0" smtClean="0"/>
          </a:p>
          <a:p>
            <a:pPr marL="285750" indent="-285750">
              <a:buFont typeface="Wingdings" panose="05000000000000000000" pitchFamily="2" charset="2"/>
              <a:buChar char="v"/>
            </a:pPr>
            <a:r>
              <a:rPr lang="ru-RU" dirty="0" smtClean="0"/>
              <a:t>Физическая зависимость – состояние, характеризующееся развитием абстиненции при прекращении приёма вызвавшего зависимость вещества или после введения его антагонистов (</a:t>
            </a:r>
            <a:r>
              <a:rPr lang="ru-RU" dirty="0" err="1" smtClean="0"/>
              <a:t>Erickson</a:t>
            </a:r>
            <a:r>
              <a:rPr lang="ru-RU" dirty="0" smtClean="0"/>
              <a:t> </a:t>
            </a:r>
            <a:r>
              <a:rPr lang="ru-RU" dirty="0" err="1" smtClean="0"/>
              <a:t>et</a:t>
            </a:r>
            <a:r>
              <a:rPr lang="ru-RU" dirty="0" smtClean="0"/>
              <a:t> </a:t>
            </a:r>
            <a:r>
              <a:rPr lang="ru-RU" dirty="0" err="1" smtClean="0"/>
              <a:t>al</a:t>
            </a:r>
            <a:r>
              <a:rPr lang="ru-RU" dirty="0" smtClean="0"/>
              <a:t>, 1990)</a:t>
            </a:r>
            <a:endParaRPr lang="ru-RU" dirty="0"/>
          </a:p>
        </p:txBody>
      </p:sp>
      <p:sp>
        <p:nvSpPr>
          <p:cNvPr id="5" name="Прямоугольник 4"/>
          <p:cNvSpPr/>
          <p:nvPr/>
        </p:nvSpPr>
        <p:spPr>
          <a:xfrm>
            <a:off x="2194559" y="405824"/>
            <a:ext cx="7820810" cy="446276"/>
          </a:xfrm>
          <a:prstGeom prst="rect">
            <a:avLst/>
          </a:prstGeom>
        </p:spPr>
        <p:txBody>
          <a:bodyPr wrap="square">
            <a:spAutoFit/>
          </a:bodyPr>
          <a:lstStyle/>
          <a:p>
            <a:r>
              <a:rPr lang="ru-RU" sz="2300" b="1" dirty="0" smtClean="0">
                <a:solidFill>
                  <a:srgbClr val="FF0000"/>
                </a:solidFill>
                <a:effectLst>
                  <a:outerShdw blurRad="38100" dist="38100" dir="2700000" algn="tl">
                    <a:srgbClr val="000000">
                      <a:alpha val="43137"/>
                    </a:srgbClr>
                  </a:outerShdw>
                </a:effectLst>
              </a:rPr>
              <a:t>Наркомания включает 2 формы зависимости:</a:t>
            </a:r>
            <a:endParaRPr lang="ru-RU" sz="2300" b="1" dirty="0">
              <a:solidFill>
                <a:srgbClr val="FF0000"/>
              </a:solidFill>
              <a:effectLst>
                <a:outerShdw blurRad="38100" dist="38100" dir="2700000" algn="tl">
                  <a:srgbClr val="000000">
                    <a:alpha val="43137"/>
                  </a:srgbClr>
                </a:outerShdw>
              </a:effectLst>
            </a:endParaRPr>
          </a:p>
        </p:txBody>
      </p:sp>
      <p:sp>
        <p:nvSpPr>
          <p:cNvPr id="6" name="Прямоугольник 5"/>
          <p:cNvSpPr/>
          <p:nvPr/>
        </p:nvSpPr>
        <p:spPr>
          <a:xfrm>
            <a:off x="562984" y="1186966"/>
            <a:ext cx="6096000" cy="2862322"/>
          </a:xfrm>
          <a:prstGeom prst="rect">
            <a:avLst/>
          </a:prstGeom>
        </p:spPr>
        <p:txBody>
          <a:bodyPr>
            <a:spAutoFit/>
          </a:bodyPr>
          <a:lstStyle/>
          <a:p>
            <a:pPr marL="285750" indent="-285750">
              <a:buFont typeface="Wingdings" panose="05000000000000000000" pitchFamily="2" charset="2"/>
              <a:buChar char="v"/>
            </a:pPr>
            <a:r>
              <a:rPr lang="ru-RU" dirty="0" smtClean="0"/>
              <a:t> Психическая зависимость – состояние организма, характеризующееся патологической потребностью в употреблении какого-либо лекарственного средства или химического вещества для </a:t>
            </a:r>
            <a:r>
              <a:rPr lang="ru-RU" dirty="0" err="1" smtClean="0"/>
              <a:t>избежания</a:t>
            </a:r>
            <a:r>
              <a:rPr lang="ru-RU" dirty="0" smtClean="0"/>
              <a:t> нарушений психики или дискомфорта, возникающих при прекращении употребления вещества, вызвавшего зависимость, но без соматических явлений абстиненции (</a:t>
            </a:r>
            <a:r>
              <a:rPr lang="ru-RU" dirty="0" err="1" smtClean="0"/>
              <a:t>Erickson</a:t>
            </a:r>
            <a:r>
              <a:rPr lang="ru-RU" dirty="0" smtClean="0"/>
              <a:t> </a:t>
            </a:r>
            <a:r>
              <a:rPr lang="ru-RU" dirty="0" err="1" smtClean="0"/>
              <a:t>et</a:t>
            </a:r>
            <a:r>
              <a:rPr lang="ru-RU" dirty="0" smtClean="0"/>
              <a:t> </a:t>
            </a:r>
            <a:r>
              <a:rPr lang="ru-RU" dirty="0" err="1" smtClean="0"/>
              <a:t>al</a:t>
            </a:r>
            <a:r>
              <a:rPr lang="ru-RU" dirty="0" smtClean="0"/>
              <a:t>, 1990);</a:t>
            </a:r>
            <a:endParaRPr lang="ru-RU" dirty="0"/>
          </a:p>
        </p:txBody>
      </p:sp>
      <p:pic>
        <p:nvPicPr>
          <p:cNvPr id="7" name="Рисунок 6"/>
          <p:cNvPicPr>
            <a:picLocks noChangeAspect="1"/>
          </p:cNvPicPr>
          <p:nvPr/>
        </p:nvPicPr>
        <p:blipFill>
          <a:blip r:embed="rId2" cstate="print"/>
          <a:stretch>
            <a:fillRect/>
          </a:stretch>
        </p:blipFill>
        <p:spPr>
          <a:xfrm>
            <a:off x="6895652" y="1468818"/>
            <a:ext cx="4553539" cy="34151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09752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3135" y="106943"/>
            <a:ext cx="11768865" cy="1614281"/>
          </a:xfrm>
        </p:spPr>
        <p:txBody>
          <a:bodyPr>
            <a:noAutofit/>
          </a:bodyPr>
          <a:lstStyle/>
          <a:p>
            <a:r>
              <a:rPr lang="ru-RU" sz="4000" b="1" dirty="0" smtClean="0">
                <a:solidFill>
                  <a:srgbClr val="7030A0"/>
                </a:solidFill>
                <a:effectLst>
                  <a:outerShdw blurRad="38100" dist="38100" dir="2700000" algn="tl">
                    <a:srgbClr val="000000">
                      <a:alpha val="43137"/>
                    </a:srgbClr>
                  </a:outerShdw>
                </a:effectLst>
              </a:rPr>
              <a:t>СИМПТОМЫ НАРКОТИЧЕСКОГО ОПЬЯНЕНИЯ.</a:t>
            </a:r>
            <a:br>
              <a:rPr lang="ru-RU" sz="4000" b="1" dirty="0" smtClean="0">
                <a:solidFill>
                  <a:srgbClr val="7030A0"/>
                </a:solidFill>
                <a:effectLst>
                  <a:outerShdw blurRad="38100" dist="38100" dir="2700000" algn="tl">
                    <a:srgbClr val="000000">
                      <a:alpha val="43137"/>
                    </a:srgbClr>
                  </a:outerShdw>
                </a:effectLst>
              </a:rPr>
            </a:br>
            <a:r>
              <a:rPr lang="ru-RU" sz="4000" b="1" dirty="0">
                <a:solidFill>
                  <a:srgbClr val="7030A0"/>
                </a:solidFill>
                <a:effectLst>
                  <a:outerShdw blurRad="38100" dist="38100" dir="2700000" algn="tl">
                    <a:srgbClr val="000000">
                      <a:alpha val="43137"/>
                    </a:srgbClr>
                  </a:outerShdw>
                </a:effectLst>
              </a:rPr>
              <a:t> </a:t>
            </a:r>
            <a:r>
              <a:rPr lang="ru-RU" sz="4000" b="1" dirty="0" smtClean="0">
                <a:solidFill>
                  <a:srgbClr val="7030A0"/>
                </a:solidFill>
                <a:effectLst>
                  <a:outerShdw blurRad="38100" dist="38100" dir="2700000" algn="tl">
                    <a:srgbClr val="000000">
                      <a:alpha val="43137"/>
                    </a:srgbClr>
                  </a:outerShdw>
                </a:effectLst>
              </a:rPr>
              <a:t>                       КАК РАСПОЗНАТЬ?</a:t>
            </a:r>
            <a:endParaRPr lang="ru-RU" sz="4000" b="1" dirty="0">
              <a:solidFill>
                <a:srgbClr val="7030A0"/>
              </a:solidFill>
              <a:effectLst>
                <a:outerShdw blurRad="38100" dist="38100" dir="2700000" algn="tl">
                  <a:srgbClr val="000000">
                    <a:alpha val="43137"/>
                  </a:srgbClr>
                </a:outerShdw>
              </a:effectLst>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173307515"/>
              </p:ext>
            </p:extLst>
          </p:nvPr>
        </p:nvGraphicFramePr>
        <p:xfrm>
          <a:off x="1224951" y="1544129"/>
          <a:ext cx="10049775" cy="5141344"/>
        </p:xfrm>
        <a:graphic>
          <a:graphicData uri="http://schemas.openxmlformats.org/drawingml/2006/table">
            <a:tbl>
              <a:tblPr/>
              <a:tblGrid>
                <a:gridCol w="3349925"/>
                <a:gridCol w="3349925"/>
                <a:gridCol w="3349925"/>
              </a:tblGrid>
              <a:tr h="5141344">
                <a:tc>
                  <a:txBody>
                    <a:bodyPr/>
                    <a:lstStyle/>
                    <a:p>
                      <a:r>
                        <a:rPr lang="ru-RU" sz="1600" b="1" dirty="0">
                          <a:effectLst>
                            <a:outerShdw blurRad="38100" dist="38100" dir="2700000" algn="tl">
                              <a:srgbClr val="000000">
                                <a:alpha val="43137"/>
                              </a:srgbClr>
                            </a:outerShdw>
                          </a:effectLst>
                          <a:latin typeface="times new roman" panose="02020603050405020304" pitchFamily="18" charset="0"/>
                        </a:rPr>
                        <a:t>Внешние признаки:</a:t>
                      </a:r>
                      <a:endParaRPr lang="ru-RU" sz="1600" b="1" dirty="0">
                        <a:effectLst>
                          <a:outerShdw blurRad="38100" dist="38100" dir="2700000" algn="tl">
                            <a:srgbClr val="000000">
                              <a:alpha val="43137"/>
                            </a:srgbClr>
                          </a:outerShdw>
                        </a:effectLst>
                      </a:endParaRPr>
                    </a:p>
                    <a:p>
                      <a:r>
                        <a:rPr lang="ru-RU" sz="1600" dirty="0">
                          <a:effectLst/>
                          <a:latin typeface="times new roman" panose="02020603050405020304" pitchFamily="18" charset="0"/>
                        </a:rPr>
                        <a:t>- бледность кожи;</a:t>
                      </a:r>
                      <a:endParaRPr lang="ru-RU" sz="1600" dirty="0">
                        <a:effectLst/>
                      </a:endParaRPr>
                    </a:p>
                    <a:p>
                      <a:r>
                        <a:rPr lang="ru-RU" sz="1600" dirty="0">
                          <a:effectLst/>
                          <a:latin typeface="times new roman" panose="02020603050405020304" pitchFamily="18" charset="0"/>
                        </a:rPr>
                        <a:t>- расширенные или суженные зрачки;</a:t>
                      </a:r>
                      <a:endParaRPr lang="ru-RU" sz="1600" dirty="0">
                        <a:effectLst/>
                      </a:endParaRPr>
                    </a:p>
                    <a:p>
                      <a:r>
                        <a:rPr lang="ru-RU" sz="1600" dirty="0">
                          <a:effectLst/>
                          <a:latin typeface="times new roman" panose="02020603050405020304" pitchFamily="18" charset="0"/>
                        </a:rPr>
                        <a:t>- покрасневшие или мутные глаза;</a:t>
                      </a:r>
                      <a:endParaRPr lang="ru-RU" sz="1600" dirty="0">
                        <a:effectLst/>
                      </a:endParaRPr>
                    </a:p>
                    <a:p>
                      <a:r>
                        <a:rPr lang="ru-RU" sz="1600" dirty="0">
                          <a:effectLst/>
                          <a:latin typeface="times new roman" panose="02020603050405020304" pitchFamily="18" charset="0"/>
                        </a:rPr>
                        <a:t>- замедленная речь;</a:t>
                      </a:r>
                      <a:endParaRPr lang="ru-RU" sz="1600" dirty="0">
                        <a:effectLst/>
                      </a:endParaRPr>
                    </a:p>
                    <a:p>
                      <a:r>
                        <a:rPr lang="ru-RU" sz="1600" dirty="0">
                          <a:effectLst/>
                          <a:latin typeface="times new roman" panose="02020603050405020304" pitchFamily="18" charset="0"/>
                        </a:rPr>
                        <a:t>- плохая координация движений.</a:t>
                      </a:r>
                      <a:endParaRPr lang="ru-RU" sz="1600" dirty="0">
                        <a:effectLst/>
                      </a:endParaRPr>
                    </a:p>
                  </a:txBody>
                  <a:tcPr marL="0" marR="0" marT="0" marB="0">
                    <a:lnL>
                      <a:noFill/>
                    </a:lnL>
                    <a:lnR>
                      <a:noFill/>
                    </a:lnR>
                    <a:lnT>
                      <a:noFill/>
                    </a:lnT>
                    <a:lnB>
                      <a:noFill/>
                    </a:lnB>
                    <a:solidFill>
                      <a:srgbClr val="FFFFFF"/>
                    </a:solidFill>
                  </a:tcPr>
                </a:tc>
                <a:tc>
                  <a:txBody>
                    <a:bodyPr/>
                    <a:lstStyle/>
                    <a:p>
                      <a:r>
                        <a:rPr lang="ru-RU" sz="1600" b="1" dirty="0">
                          <a:effectLst>
                            <a:outerShdw blurRad="38100" dist="38100" dir="2700000" algn="tl">
                              <a:srgbClr val="000000">
                                <a:alpha val="43137"/>
                              </a:srgbClr>
                            </a:outerShdw>
                          </a:effectLst>
                          <a:latin typeface="times new roman" panose="02020603050405020304" pitchFamily="18" charset="0"/>
                        </a:rPr>
                        <a:t>Поведенческие признаки:</a:t>
                      </a:r>
                      <a:endParaRPr lang="ru-RU" sz="1600" b="1" dirty="0">
                        <a:effectLst>
                          <a:outerShdw blurRad="38100" dist="38100" dir="2700000" algn="tl">
                            <a:srgbClr val="000000">
                              <a:alpha val="43137"/>
                            </a:srgbClr>
                          </a:outerShdw>
                        </a:effectLst>
                      </a:endParaRPr>
                    </a:p>
                    <a:p>
                      <a:r>
                        <a:rPr lang="ru-RU" sz="1600" dirty="0">
                          <a:effectLst/>
                          <a:latin typeface="times new roman" panose="02020603050405020304" pitchFamily="18" charset="0"/>
                        </a:rPr>
                        <a:t>- увеличивающееся безразличие к происходящему рядом;</a:t>
                      </a:r>
                      <a:endParaRPr lang="ru-RU" sz="1600" dirty="0">
                        <a:effectLst/>
                      </a:endParaRPr>
                    </a:p>
                    <a:p>
                      <a:r>
                        <a:rPr lang="ru-RU" sz="1600" dirty="0">
                          <a:effectLst/>
                          <a:latin typeface="times new roman" panose="02020603050405020304" pitchFamily="18" charset="0"/>
                        </a:rPr>
                        <a:t>- уходы из дома и прогулы в школе;</a:t>
                      </a:r>
                      <a:endParaRPr lang="ru-RU" sz="1600" dirty="0">
                        <a:effectLst/>
                      </a:endParaRPr>
                    </a:p>
                    <a:p>
                      <a:r>
                        <a:rPr lang="ru-RU" sz="1600" dirty="0">
                          <a:effectLst/>
                          <a:latin typeface="times new roman" panose="02020603050405020304" pitchFamily="18" charset="0"/>
                        </a:rPr>
                        <a:t>- трудность в сосредоточении, ухудшение памяти;</a:t>
                      </a:r>
                      <a:endParaRPr lang="ru-RU" sz="1600" dirty="0">
                        <a:effectLst/>
                      </a:endParaRPr>
                    </a:p>
                    <a:p>
                      <a:r>
                        <a:rPr lang="ru-RU" sz="1600" dirty="0">
                          <a:effectLst/>
                          <a:latin typeface="times new roman" panose="02020603050405020304" pitchFamily="18" charset="0"/>
                        </a:rPr>
                        <a:t>- неадекватная реакция на критику;</a:t>
                      </a:r>
                      <a:endParaRPr lang="ru-RU" sz="1600" dirty="0">
                        <a:effectLst/>
                      </a:endParaRPr>
                    </a:p>
                    <a:p>
                      <a:r>
                        <a:rPr lang="ru-RU" sz="1600" dirty="0">
                          <a:effectLst/>
                          <a:latin typeface="times new roman" panose="02020603050405020304" pitchFamily="18" charset="0"/>
                        </a:rPr>
                        <a:t>- частая и неожиданная смена настроения;</a:t>
                      </a:r>
                      <a:endParaRPr lang="ru-RU" sz="1600" dirty="0">
                        <a:effectLst/>
                      </a:endParaRPr>
                    </a:p>
                    <a:p>
                      <a:r>
                        <a:rPr lang="ru-RU" sz="1600" dirty="0">
                          <a:effectLst/>
                          <a:latin typeface="times new roman" panose="02020603050405020304" pitchFamily="18" charset="0"/>
                        </a:rPr>
                        <a:t>- необычные просьбы дать денег;</a:t>
                      </a:r>
                      <a:endParaRPr lang="ru-RU" sz="1600" dirty="0">
                        <a:effectLst/>
                      </a:endParaRPr>
                    </a:p>
                    <a:p>
                      <a:r>
                        <a:rPr lang="ru-RU" sz="1600" dirty="0">
                          <a:effectLst/>
                          <a:latin typeface="times new roman" panose="02020603050405020304" pitchFamily="18" charset="0"/>
                        </a:rPr>
                        <a:t>- пропажа из дома ценностей, одежды и </a:t>
                      </a:r>
                      <a:r>
                        <a:rPr lang="ru-RU" sz="1600" dirty="0" smtClean="0">
                          <a:effectLst/>
                          <a:latin typeface="times new roman" panose="02020603050405020304" pitchFamily="18" charset="0"/>
                        </a:rPr>
                        <a:t>др.;</a:t>
                      </a:r>
                      <a:endParaRPr lang="ru-RU" sz="1600" dirty="0">
                        <a:effectLst/>
                      </a:endParaRPr>
                    </a:p>
                    <a:p>
                      <a:r>
                        <a:rPr lang="ru-RU" sz="1600" dirty="0">
                          <a:effectLst/>
                          <a:latin typeface="times new roman" panose="02020603050405020304" pitchFamily="18" charset="0"/>
                        </a:rPr>
                        <a:t>- частые необъяснимые телефонные звонки;</a:t>
                      </a:r>
                      <a:endParaRPr lang="ru-RU" sz="1600" dirty="0">
                        <a:effectLst/>
                      </a:endParaRPr>
                    </a:p>
                    <a:p>
                      <a:r>
                        <a:rPr lang="ru-RU" sz="1600" dirty="0">
                          <a:effectLst/>
                          <a:latin typeface="times new roman" panose="02020603050405020304" pitchFamily="18" charset="0"/>
                        </a:rPr>
                        <a:t>- появление новых подозрительных друзей;</a:t>
                      </a:r>
                      <a:endParaRPr lang="ru-RU" sz="1600" dirty="0">
                        <a:effectLst/>
                      </a:endParaRPr>
                    </a:p>
                    <a:p>
                      <a:r>
                        <a:rPr lang="ru-RU" sz="1600" dirty="0">
                          <a:effectLst/>
                          <a:latin typeface="times new roman" panose="02020603050405020304" pitchFamily="18" charset="0"/>
                        </a:rPr>
                        <a:t>- потеря аппетита, похудение, иногда чрезмерное потребление пищи;</a:t>
                      </a:r>
                      <a:endParaRPr lang="ru-RU" sz="1600" dirty="0">
                        <a:effectLst/>
                      </a:endParaRPr>
                    </a:p>
                    <a:p>
                      <a:r>
                        <a:rPr lang="ru-RU" sz="1600" dirty="0">
                          <a:effectLst/>
                          <a:latin typeface="times new roman" panose="02020603050405020304" pitchFamily="18" charset="0"/>
                        </a:rPr>
                        <a:t>- хронический кашель.</a:t>
                      </a:r>
                      <a:endParaRPr lang="ru-RU" sz="1600" dirty="0">
                        <a:effectLst/>
                      </a:endParaRPr>
                    </a:p>
                  </a:txBody>
                  <a:tcPr marL="0" marR="0" marT="0" marB="0">
                    <a:lnL>
                      <a:noFill/>
                    </a:lnL>
                    <a:lnR>
                      <a:noFill/>
                    </a:lnR>
                    <a:lnT>
                      <a:noFill/>
                    </a:lnT>
                    <a:lnB>
                      <a:noFill/>
                    </a:lnB>
                    <a:solidFill>
                      <a:srgbClr val="FFFFFF"/>
                    </a:solidFill>
                  </a:tcPr>
                </a:tc>
                <a:tc>
                  <a:txBody>
                    <a:bodyPr/>
                    <a:lstStyle/>
                    <a:p>
                      <a:r>
                        <a:rPr lang="ru-RU" sz="1600" b="1" dirty="0" smtClean="0">
                          <a:effectLst>
                            <a:outerShdw blurRad="38100" dist="38100" dir="2700000" algn="tl">
                              <a:srgbClr val="000000">
                                <a:alpha val="43137"/>
                              </a:srgbClr>
                            </a:outerShdw>
                          </a:effectLst>
                          <a:latin typeface="times new roman" panose="02020603050405020304" pitchFamily="18" charset="0"/>
                        </a:rPr>
                        <a:t>Признаки-улики</a:t>
                      </a:r>
                      <a:r>
                        <a:rPr lang="ru-RU" sz="1600" b="1" dirty="0">
                          <a:effectLst>
                            <a:outerShdw blurRad="38100" dist="38100" dir="2700000" algn="tl">
                              <a:srgbClr val="000000">
                                <a:alpha val="43137"/>
                              </a:srgbClr>
                            </a:outerShdw>
                          </a:effectLst>
                          <a:latin typeface="times new roman" panose="02020603050405020304" pitchFamily="18" charset="0"/>
                        </a:rPr>
                        <a:t>:</a:t>
                      </a:r>
                      <a:endParaRPr lang="ru-RU" sz="1600" b="1" dirty="0">
                        <a:effectLst>
                          <a:outerShdw blurRad="38100" dist="38100" dir="2700000" algn="tl">
                            <a:srgbClr val="000000">
                              <a:alpha val="43137"/>
                            </a:srgbClr>
                          </a:outerShdw>
                        </a:effectLst>
                      </a:endParaRPr>
                    </a:p>
                    <a:p>
                      <a:r>
                        <a:rPr lang="ru-RU" sz="1600" dirty="0">
                          <a:effectLst/>
                          <a:latin typeface="times new roman" panose="02020603050405020304" pitchFamily="18" charset="0"/>
                        </a:rPr>
                        <a:t>- следы от уколов, порезы,</a:t>
                      </a:r>
                      <a:endParaRPr lang="ru-RU" sz="1600" dirty="0">
                        <a:effectLst/>
                      </a:endParaRPr>
                    </a:p>
                    <a:p>
                      <a:r>
                        <a:rPr lang="ru-RU" sz="1600" dirty="0">
                          <a:effectLst/>
                          <a:latin typeface="times new roman" panose="02020603050405020304" pitchFamily="18" charset="0"/>
                        </a:rPr>
                        <a:t>синяки;</a:t>
                      </a:r>
                      <a:endParaRPr lang="ru-RU" sz="1600" dirty="0">
                        <a:effectLst/>
                      </a:endParaRPr>
                    </a:p>
                    <a:p>
                      <a:r>
                        <a:rPr lang="ru-RU" sz="1600" dirty="0">
                          <a:effectLst/>
                          <a:latin typeface="times new roman" panose="02020603050405020304" pitchFamily="18" charset="0"/>
                        </a:rPr>
                        <a:t>- свёрнутые в трубочку бумажки, маленькие ложечки, капсулы, бутылки, пузырьки, следы на кредитных карточках, коробках для </a:t>
                      </a:r>
                      <a:r>
                        <a:rPr lang="ru-RU" sz="1600" dirty="0" smtClean="0">
                          <a:effectLst/>
                          <a:latin typeface="times new roman" panose="02020603050405020304" pitchFamily="18" charset="0"/>
                        </a:rPr>
                        <a:t>CD-дисков</a:t>
                      </a:r>
                      <a:r>
                        <a:rPr lang="ru-RU" sz="1600" dirty="0">
                          <a:effectLst/>
                          <a:latin typeface="times new roman" panose="02020603050405020304" pitchFamily="18" charset="0"/>
                        </a:rPr>
                        <a:t>, пипетки.</a:t>
                      </a:r>
                      <a:endParaRPr lang="ru-RU" sz="1600" dirty="0">
                        <a:effectLst/>
                      </a:endParaRPr>
                    </a:p>
                  </a:txBody>
                  <a:tcPr marL="0" marR="0" marT="0" marB="0">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2232546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91235" y="251189"/>
            <a:ext cx="10515600" cy="1325563"/>
          </a:xfrm>
        </p:spPr>
        <p:txBody>
          <a:bodyPr>
            <a:normAutofit/>
          </a:bodyPr>
          <a:lstStyle/>
          <a:p>
            <a:r>
              <a:rPr lang="ru-RU" sz="4000" b="1" dirty="0" smtClean="0">
                <a:solidFill>
                  <a:srgbClr val="00B050"/>
                </a:solidFill>
                <a:effectLst>
                  <a:outerShdw blurRad="38100" dist="38100" dir="2700000" algn="tl">
                    <a:srgbClr val="000000">
                      <a:alpha val="43137"/>
                    </a:srgbClr>
                  </a:outerShdw>
                </a:effectLst>
              </a:rPr>
              <a:t>Наркомания развивается в 4 этапа:</a:t>
            </a:r>
            <a:endParaRPr lang="ru-RU" sz="4000" b="1" dirty="0">
              <a:solidFill>
                <a:srgbClr val="00B050"/>
              </a:solidFill>
              <a:effectLst>
                <a:outerShdw blurRad="38100" dist="38100" dir="2700000" algn="tl">
                  <a:srgbClr val="000000">
                    <a:alpha val="43137"/>
                  </a:srgbClr>
                </a:outerShdw>
              </a:effectLst>
            </a:endParaRPr>
          </a:p>
        </p:txBody>
      </p:sp>
      <p:sp>
        <p:nvSpPr>
          <p:cNvPr id="4" name="Прямоугольник 3"/>
          <p:cNvSpPr/>
          <p:nvPr/>
        </p:nvSpPr>
        <p:spPr>
          <a:xfrm>
            <a:off x="455453" y="1919793"/>
            <a:ext cx="2366353" cy="369332"/>
          </a:xfrm>
          <a:prstGeom prst="rect">
            <a:avLst/>
          </a:prstGeom>
        </p:spPr>
        <p:txBody>
          <a:bodyPr wrap="none">
            <a:spAutoFit/>
          </a:bodyPr>
          <a:lstStyle/>
          <a:p>
            <a:r>
              <a:rPr lang="ru-RU" dirty="0" smtClean="0"/>
              <a:t>Этап 1. Первые опыты</a:t>
            </a:r>
            <a:endParaRPr lang="ru-RU" dirty="0"/>
          </a:p>
        </p:txBody>
      </p:sp>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49035" y="1267505"/>
            <a:ext cx="4920514" cy="27656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Прямоугольник 5"/>
          <p:cNvSpPr/>
          <p:nvPr/>
        </p:nvSpPr>
        <p:spPr>
          <a:xfrm>
            <a:off x="971185" y="2454072"/>
            <a:ext cx="3647738" cy="646331"/>
          </a:xfrm>
          <a:prstGeom prst="rect">
            <a:avLst/>
          </a:prstGeom>
        </p:spPr>
        <p:txBody>
          <a:bodyPr wrap="square">
            <a:spAutoFit/>
          </a:bodyPr>
          <a:lstStyle/>
          <a:p>
            <a:r>
              <a:rPr lang="ru-RU" dirty="0" smtClean="0"/>
              <a:t>Этап 2. Начинает нравиться («розовый» период употребления)</a:t>
            </a:r>
            <a:endParaRPr lang="ru-RU" dirty="0"/>
          </a:p>
        </p:txBody>
      </p:sp>
      <p:pic>
        <p:nvPicPr>
          <p:cNvPr id="7" name="Рисунок 6"/>
          <p:cNvPicPr>
            <a:picLocks noChangeAspect="1"/>
          </p:cNvPicPr>
          <p:nvPr/>
        </p:nvPicPr>
        <p:blipFill>
          <a:blip r:embed="rId3" cstate="print"/>
          <a:stretch>
            <a:fillRect/>
          </a:stretch>
        </p:blipFill>
        <p:spPr>
          <a:xfrm>
            <a:off x="4410635" y="3143445"/>
            <a:ext cx="3719481" cy="2467256"/>
          </a:xfrm>
          <a:prstGeom prst="rect">
            <a:avLst/>
          </a:prstGeom>
          <a:ln>
            <a:noFill/>
          </a:ln>
          <a:effectLst>
            <a:softEdge rad="112500"/>
          </a:effectLst>
        </p:spPr>
      </p:pic>
      <p:pic>
        <p:nvPicPr>
          <p:cNvPr id="8" name="Рисунок 7"/>
          <p:cNvPicPr>
            <a:picLocks noChangeAspect="1"/>
          </p:cNvPicPr>
          <p:nvPr/>
        </p:nvPicPr>
        <p:blipFill>
          <a:blip r:embed="rId4" cstate="print"/>
          <a:stretch>
            <a:fillRect/>
          </a:stretch>
        </p:blipFill>
        <p:spPr>
          <a:xfrm>
            <a:off x="1602890" y="4355558"/>
            <a:ext cx="3151423" cy="213246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316172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9137" y="513846"/>
            <a:ext cx="4351804" cy="28987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3" cstate="print"/>
          <a:stretch>
            <a:fillRect/>
          </a:stretch>
        </p:blipFill>
        <p:spPr>
          <a:xfrm>
            <a:off x="907217" y="3706681"/>
            <a:ext cx="2857500" cy="28575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Рисунок 5"/>
          <p:cNvPicPr>
            <a:picLocks noChangeAspect="1"/>
          </p:cNvPicPr>
          <p:nvPr/>
        </p:nvPicPr>
        <p:blipFill>
          <a:blip r:embed="rId4" cstate="print"/>
          <a:stretch>
            <a:fillRect/>
          </a:stretch>
        </p:blipFill>
        <p:spPr>
          <a:xfrm>
            <a:off x="4601471" y="2941432"/>
            <a:ext cx="2838450" cy="2857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Рисунок 6"/>
          <p:cNvPicPr>
            <a:picLocks noChangeAspect="1"/>
          </p:cNvPicPr>
          <p:nvPr/>
        </p:nvPicPr>
        <p:blipFill>
          <a:blip r:embed="rId5" cstate="print"/>
          <a:stretch>
            <a:fillRect/>
          </a:stretch>
        </p:blipFill>
        <p:spPr>
          <a:xfrm>
            <a:off x="9371949" y="2760961"/>
            <a:ext cx="2381250" cy="34766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25474" y="342676"/>
            <a:ext cx="3993148" cy="198097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4352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18293" y="268149"/>
            <a:ext cx="6143028" cy="369332"/>
          </a:xfrm>
          <a:prstGeom prst="rect">
            <a:avLst/>
          </a:prstGeom>
        </p:spPr>
        <p:txBody>
          <a:bodyPr wrap="none">
            <a:spAutoFit/>
          </a:bodyPr>
          <a:lstStyle/>
          <a:p>
            <a:r>
              <a:rPr lang="ru-RU" dirty="0" smtClean="0"/>
              <a:t>Этап 3. Возникают проблемы (период «отрицания»)</a:t>
            </a:r>
            <a:endParaRPr lang="ru-RU" dirty="0"/>
          </a:p>
        </p:txBody>
      </p:sp>
      <p:sp>
        <p:nvSpPr>
          <p:cNvPr id="5" name="Прямоугольник 4"/>
          <p:cNvSpPr/>
          <p:nvPr/>
        </p:nvSpPr>
        <p:spPr>
          <a:xfrm>
            <a:off x="969007" y="1260724"/>
            <a:ext cx="4491935" cy="369332"/>
          </a:xfrm>
          <a:prstGeom prst="rect">
            <a:avLst/>
          </a:prstGeom>
        </p:spPr>
        <p:txBody>
          <a:bodyPr wrap="none">
            <a:spAutoFit/>
          </a:bodyPr>
          <a:lstStyle/>
          <a:p>
            <a:r>
              <a:rPr lang="ru-RU" dirty="0" smtClean="0"/>
              <a:t>Этап 4. Это становится целью («дно»)</a:t>
            </a:r>
            <a:endParaRPr lang="ru-RU" dirty="0"/>
          </a:p>
        </p:txBody>
      </p:sp>
      <p:pic>
        <p:nvPicPr>
          <p:cNvPr id="6" name="Рисунок 5"/>
          <p:cNvPicPr>
            <a:picLocks noChangeAspect="1"/>
          </p:cNvPicPr>
          <p:nvPr/>
        </p:nvPicPr>
        <p:blipFill>
          <a:blip r:embed="rId2" cstate="print"/>
          <a:stretch>
            <a:fillRect/>
          </a:stretch>
        </p:blipFill>
        <p:spPr>
          <a:xfrm>
            <a:off x="2156058" y="1839738"/>
            <a:ext cx="4160340" cy="2837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1697" y="3369475"/>
            <a:ext cx="4085915" cy="306574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Рисунок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423" y="3614570"/>
            <a:ext cx="2334970" cy="30482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Рисунок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45705" y="271180"/>
            <a:ext cx="4629278" cy="28767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46487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87927" y="663612"/>
            <a:ext cx="3515326" cy="52994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Рисунок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275" y="3882272"/>
            <a:ext cx="3388659" cy="23775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Рисунок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709" y="281837"/>
            <a:ext cx="4912659" cy="3275106"/>
          </a:xfrm>
          <a:prstGeom prst="rect">
            <a:avLst/>
          </a:prstGeom>
          <a:ln>
            <a:noFill/>
          </a:ln>
          <a:effectLst>
            <a:softEdge rad="112500"/>
          </a:effectLst>
        </p:spPr>
      </p:pic>
      <p:pic>
        <p:nvPicPr>
          <p:cNvPr id="10" name="Рисунок 9"/>
          <p:cNvPicPr>
            <a:picLocks noChangeAspect="1"/>
          </p:cNvPicPr>
          <p:nvPr/>
        </p:nvPicPr>
        <p:blipFill>
          <a:blip r:embed="rId5" cstate="print"/>
          <a:stretch>
            <a:fillRect/>
          </a:stretch>
        </p:blipFill>
        <p:spPr>
          <a:xfrm>
            <a:off x="4161416" y="3105598"/>
            <a:ext cx="3810000" cy="28575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Рисунок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8630" y="704065"/>
            <a:ext cx="2632786" cy="1974589"/>
          </a:xfrm>
          <a:prstGeom prst="ellipse">
            <a:avLst/>
          </a:prstGeom>
          <a:ln>
            <a:noFill/>
          </a:ln>
          <a:effectLst>
            <a:softEdge rad="112500"/>
          </a:effectLst>
        </p:spPr>
      </p:pic>
    </p:spTree>
    <p:extLst>
      <p:ext uri="{BB962C8B-B14F-4D97-AF65-F5344CB8AC3E}">
        <p14:creationId xmlns:p14="http://schemas.microsoft.com/office/powerpoint/2010/main" val="1451229225"/>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267</TotalTime>
  <Words>851</Words>
  <Application>Microsoft Office PowerPoint</Application>
  <PresentationFormat>Широкоэкранный</PresentationFormat>
  <Paragraphs>63</Paragraphs>
  <Slides>21</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21</vt:i4>
      </vt:variant>
    </vt:vector>
  </HeadingPairs>
  <TitlesOfParts>
    <vt:vector size="28" baseType="lpstr">
      <vt:lpstr>Arial</vt:lpstr>
      <vt:lpstr>Century Gothic</vt:lpstr>
      <vt:lpstr>Franklin Gothic Medium</vt:lpstr>
      <vt:lpstr>times new roman</vt:lpstr>
      <vt:lpstr>Wingdings</vt:lpstr>
      <vt:lpstr>Wingdings 3</vt:lpstr>
      <vt:lpstr>Легкий дым</vt:lpstr>
      <vt:lpstr>Наркомания </vt:lpstr>
      <vt:lpstr>Презентация PowerPoint</vt:lpstr>
      <vt:lpstr>Презентация PowerPoint</vt:lpstr>
      <vt:lpstr>Презентация PowerPoint</vt:lpstr>
      <vt:lpstr>СИМПТОМЫ НАРКОТИЧЕСКОГО ОПЬЯНЕНИЯ.                         КАК РАСПОЗНАТЬ?</vt:lpstr>
      <vt:lpstr>Наркомания развивается в 4 этапа:</vt:lpstr>
      <vt:lpstr>Презентация PowerPoint</vt:lpstr>
      <vt:lpstr>Презентация PowerPoint</vt:lpstr>
      <vt:lpstr>Презентация PowerPoint</vt:lpstr>
      <vt:lpstr>Влияние наркотиков</vt:lpstr>
      <vt:lpstr>Влияние наркотиков на разум</vt:lpstr>
      <vt:lpstr>Влияние наркотиков на способности</vt:lpstr>
      <vt:lpstr>Остатки наркотиков скапливаются в жировой ткани тела и оказывают влияние                        на человека</vt:lpstr>
      <vt:lpstr>Презентация PowerPoint</vt:lpstr>
      <vt:lpstr>Презентация PowerPoint</vt:lpstr>
      <vt:lpstr>Субъекты профилактики наркомании</vt:lpstr>
      <vt:lpstr>Это сложное слово: «нет»</vt:lpstr>
      <vt:lpstr>УГОЛОВНАЯ ОТВЕТСТВЕННОСТЬ</vt:lpstr>
      <vt:lpstr>Презентация PowerPoint</vt:lpstr>
      <vt:lpstr>Презентация PowerPoint</vt:lpstr>
      <vt:lpstr>Благодарим за внимание!!!</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Наркомания</dc:title>
  <dc:creator>user</dc:creator>
  <cp:lastModifiedBy>Пользователь Windows</cp:lastModifiedBy>
  <cp:revision>28</cp:revision>
  <dcterms:created xsi:type="dcterms:W3CDTF">2016-04-13T13:51:09Z</dcterms:created>
  <dcterms:modified xsi:type="dcterms:W3CDTF">2016-05-13T05:59:03Z</dcterms:modified>
</cp:coreProperties>
</file>