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7" r:id="rId2"/>
    <p:sldId id="258" r:id="rId3"/>
    <p:sldId id="260" r:id="rId4"/>
    <p:sldId id="264" r:id="rId5"/>
    <p:sldId id="261" r:id="rId6"/>
    <p:sldId id="265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нна ---" initials="И-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0" autoAdjust="0"/>
    <p:restoredTop sz="94692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25BFE3-4D9C-42AC-8CBA-B51044894ABB}" type="doc">
      <dgm:prSet loTypeId="urn:microsoft.com/office/officeart/2005/8/layout/vList2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B855834-40AB-4114-8297-986EE1F7113F}">
      <dgm:prSet custT="1"/>
      <dgm:spPr/>
      <dgm:t>
        <a:bodyPr/>
        <a:lstStyle/>
        <a:p>
          <a:pPr algn="ctr"/>
          <a:r>
            <a: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Обсуждение диссертации на кафедре </a:t>
          </a:r>
        </a:p>
      </dgm:t>
    </dgm:pt>
    <dgm:pt modelId="{36ED075E-8BCD-445A-811E-5C8865CBE22E}" type="sibTrans" cxnId="{96AE93D4-D5BE-42C0-A6B0-B7369E5E4E9E}">
      <dgm:prSet/>
      <dgm:spPr/>
      <dgm:t>
        <a:bodyPr/>
        <a:lstStyle/>
        <a:p>
          <a:endParaRPr lang="ru-RU" sz="2000"/>
        </a:p>
      </dgm:t>
    </dgm:pt>
    <dgm:pt modelId="{E7EE86BC-7323-4AA0-A807-B8713874B2E1}" type="parTrans" cxnId="{96AE93D4-D5BE-42C0-A6B0-B7369E5E4E9E}">
      <dgm:prSet/>
      <dgm:spPr/>
      <dgm:t>
        <a:bodyPr/>
        <a:lstStyle/>
        <a:p>
          <a:endParaRPr lang="ru-RU" sz="2000"/>
        </a:p>
      </dgm:t>
    </dgm:pt>
    <dgm:pt modelId="{8AB0F7E4-F22C-47C8-B5E3-E04B65018AD2}" type="pres">
      <dgm:prSet presAssocID="{6B25BFE3-4D9C-42AC-8CBA-B51044894AB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31B521-F212-4C69-8AA0-15753E850572}" type="pres">
      <dgm:prSet presAssocID="{4B855834-40AB-4114-8297-986EE1F7113F}" presName="parentText" presStyleLbl="node1" presStyleIdx="0" presStyleCnt="1" custScaleY="88794" custLinFactNeighborX="5977" custLinFactNeighborY="314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AE93D4-D5BE-42C0-A6B0-B7369E5E4E9E}" srcId="{6B25BFE3-4D9C-42AC-8CBA-B51044894ABB}" destId="{4B855834-40AB-4114-8297-986EE1F7113F}" srcOrd="0" destOrd="0" parTransId="{E7EE86BC-7323-4AA0-A807-B8713874B2E1}" sibTransId="{36ED075E-8BCD-445A-811E-5C8865CBE22E}"/>
    <dgm:cxn modelId="{6BF1F3F8-96D6-4925-8F44-42AF97105CC1}" type="presOf" srcId="{4B855834-40AB-4114-8297-986EE1F7113F}" destId="{C231B521-F212-4C69-8AA0-15753E850572}" srcOrd="0" destOrd="0" presId="urn:microsoft.com/office/officeart/2005/8/layout/vList2"/>
    <dgm:cxn modelId="{354D96AA-6A77-4120-96E1-C2DACF5AED70}" type="presOf" srcId="{6B25BFE3-4D9C-42AC-8CBA-B51044894ABB}" destId="{8AB0F7E4-F22C-47C8-B5E3-E04B65018AD2}" srcOrd="0" destOrd="0" presId="urn:microsoft.com/office/officeart/2005/8/layout/vList2"/>
    <dgm:cxn modelId="{0E1F4B2C-4239-4D1B-9A2A-C44C52488B4C}" type="presParOf" srcId="{8AB0F7E4-F22C-47C8-B5E3-E04B65018AD2}" destId="{C231B521-F212-4C69-8AA0-15753E85057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25BFE3-4D9C-42AC-8CBA-B51044894ABB}" type="doc">
      <dgm:prSet loTypeId="urn:microsoft.com/office/officeart/2005/8/layout/vList2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E24FDFA-AC4E-410A-AB04-0F0BC19BB413}">
      <dgm:prSet custT="1"/>
      <dgm:spPr/>
      <dgm:t>
        <a:bodyPr/>
        <a:lstStyle/>
        <a:p>
          <a:pPr algn="ctr"/>
          <a:r>
            <a: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Итоговая аттестация </a:t>
          </a:r>
        </a:p>
      </dgm:t>
    </dgm:pt>
    <dgm:pt modelId="{3BE118ED-8E56-40DE-86BB-1D8B323C59DF}" type="parTrans" cxnId="{70745963-50C3-4269-B4FC-E14D61D5B644}">
      <dgm:prSet/>
      <dgm:spPr/>
      <dgm:t>
        <a:bodyPr/>
        <a:lstStyle/>
        <a:p>
          <a:endParaRPr lang="ru-RU"/>
        </a:p>
      </dgm:t>
    </dgm:pt>
    <dgm:pt modelId="{37A14BBC-0B94-44DC-89CE-3D95ACA6957D}" type="sibTrans" cxnId="{70745963-50C3-4269-B4FC-E14D61D5B644}">
      <dgm:prSet/>
      <dgm:spPr/>
      <dgm:t>
        <a:bodyPr/>
        <a:lstStyle/>
        <a:p>
          <a:endParaRPr lang="ru-RU"/>
        </a:p>
      </dgm:t>
    </dgm:pt>
    <dgm:pt modelId="{34FC08B3-0E96-476F-8613-DC95CA3F232B}">
      <dgm:prSet custT="1"/>
      <dgm:spPr/>
      <dgm:t>
        <a:bodyPr/>
        <a:lstStyle/>
        <a:p>
          <a:pPr>
            <a:buNone/>
          </a:pPr>
          <a:r>
            <a:rPr lang="ru-RU" sz="2200" dirty="0"/>
            <a:t>1) Решение о (не)соответствии  диссертации</a:t>
          </a:r>
        </a:p>
      </dgm:t>
    </dgm:pt>
    <dgm:pt modelId="{A03B1130-39F2-4899-B1DD-706CC83F2999}" type="parTrans" cxnId="{86BDEA27-EABF-48D6-9B14-7080A097C6BD}">
      <dgm:prSet/>
      <dgm:spPr/>
      <dgm:t>
        <a:bodyPr/>
        <a:lstStyle/>
        <a:p>
          <a:endParaRPr lang="ru-RU"/>
        </a:p>
      </dgm:t>
    </dgm:pt>
    <dgm:pt modelId="{AFE1CC13-950E-4A5B-BF35-2170419584CF}" type="sibTrans" cxnId="{86BDEA27-EABF-48D6-9B14-7080A097C6BD}">
      <dgm:prSet/>
      <dgm:spPr/>
      <dgm:t>
        <a:bodyPr/>
        <a:lstStyle/>
        <a:p>
          <a:endParaRPr lang="ru-RU"/>
        </a:p>
      </dgm:t>
    </dgm:pt>
    <dgm:pt modelId="{5CB96064-719D-43B1-A1E7-7AE20ADB642D}">
      <dgm:prSet custT="1"/>
      <dgm:spPr/>
      <dgm:t>
        <a:bodyPr/>
        <a:lstStyle/>
        <a:p>
          <a:pPr>
            <a:buNone/>
          </a:pPr>
          <a:r>
            <a:rPr lang="ru-RU" sz="2200" dirty="0"/>
            <a:t>2) Протокол  заседания аттестационной комиссии </a:t>
          </a:r>
        </a:p>
      </dgm:t>
    </dgm:pt>
    <dgm:pt modelId="{9A1415A7-8C2C-4EDF-8DD4-36DA77CA8795}" type="parTrans" cxnId="{325A4747-E036-4248-8470-05366113919E}">
      <dgm:prSet/>
      <dgm:spPr/>
      <dgm:t>
        <a:bodyPr/>
        <a:lstStyle/>
        <a:p>
          <a:endParaRPr lang="ru-RU"/>
        </a:p>
      </dgm:t>
    </dgm:pt>
    <dgm:pt modelId="{703F0CC0-D3C3-4A28-A065-C3B587707ABC}" type="sibTrans" cxnId="{325A4747-E036-4248-8470-05366113919E}">
      <dgm:prSet/>
      <dgm:spPr/>
      <dgm:t>
        <a:bodyPr/>
        <a:lstStyle/>
        <a:p>
          <a:endParaRPr lang="ru-RU"/>
        </a:p>
      </dgm:t>
    </dgm:pt>
    <dgm:pt modelId="{8AB0F7E4-F22C-47C8-B5E3-E04B65018AD2}" type="pres">
      <dgm:prSet presAssocID="{6B25BFE3-4D9C-42AC-8CBA-B51044894AB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C9E59C-EBEC-45F8-86CC-09648FE80F56}" type="pres">
      <dgm:prSet presAssocID="{DE24FDFA-AC4E-410A-AB04-0F0BC19BB413}" presName="parentText" presStyleLbl="node1" presStyleIdx="0" presStyleCnt="1" custScaleX="91871" custScaleY="50566" custLinFactY="-76236" custLinFactNeighborX="-396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52CAE8-D596-4156-9E7B-1C8DF950F609}" type="pres">
      <dgm:prSet presAssocID="{DE24FDFA-AC4E-410A-AB04-0F0BC19BB413}" presName="childText" presStyleLbl="revTx" presStyleIdx="0" presStyleCnt="1" custScaleX="86700" custScaleY="19131" custLinFactY="-42561" custLinFactNeighborX="3009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745963-50C3-4269-B4FC-E14D61D5B644}" srcId="{6B25BFE3-4D9C-42AC-8CBA-B51044894ABB}" destId="{DE24FDFA-AC4E-410A-AB04-0F0BC19BB413}" srcOrd="0" destOrd="0" parTransId="{3BE118ED-8E56-40DE-86BB-1D8B323C59DF}" sibTransId="{37A14BBC-0B94-44DC-89CE-3D95ACA6957D}"/>
    <dgm:cxn modelId="{3204B4B0-C64B-423C-9FAB-9A10171B544F}" type="presOf" srcId="{34FC08B3-0E96-476F-8613-DC95CA3F232B}" destId="{1E52CAE8-D596-4156-9E7B-1C8DF950F609}" srcOrd="0" destOrd="0" presId="urn:microsoft.com/office/officeart/2005/8/layout/vList2"/>
    <dgm:cxn modelId="{86BDEA27-EABF-48D6-9B14-7080A097C6BD}" srcId="{DE24FDFA-AC4E-410A-AB04-0F0BC19BB413}" destId="{34FC08B3-0E96-476F-8613-DC95CA3F232B}" srcOrd="0" destOrd="0" parTransId="{A03B1130-39F2-4899-B1DD-706CC83F2999}" sibTransId="{AFE1CC13-950E-4A5B-BF35-2170419584CF}"/>
    <dgm:cxn modelId="{325A4747-E036-4248-8470-05366113919E}" srcId="{DE24FDFA-AC4E-410A-AB04-0F0BC19BB413}" destId="{5CB96064-719D-43B1-A1E7-7AE20ADB642D}" srcOrd="1" destOrd="0" parTransId="{9A1415A7-8C2C-4EDF-8DD4-36DA77CA8795}" sibTransId="{703F0CC0-D3C3-4A28-A065-C3B587707ABC}"/>
    <dgm:cxn modelId="{354D96AA-6A77-4120-96E1-C2DACF5AED70}" type="presOf" srcId="{6B25BFE3-4D9C-42AC-8CBA-B51044894ABB}" destId="{8AB0F7E4-F22C-47C8-B5E3-E04B65018AD2}" srcOrd="0" destOrd="0" presId="urn:microsoft.com/office/officeart/2005/8/layout/vList2"/>
    <dgm:cxn modelId="{D38AADB0-D205-43EC-90AC-E84737D6E66C}" type="presOf" srcId="{5CB96064-719D-43B1-A1E7-7AE20ADB642D}" destId="{1E52CAE8-D596-4156-9E7B-1C8DF950F609}" srcOrd="0" destOrd="1" presId="urn:microsoft.com/office/officeart/2005/8/layout/vList2"/>
    <dgm:cxn modelId="{390FF9E7-04D4-4364-A3BA-6786FEC68B0D}" type="presOf" srcId="{DE24FDFA-AC4E-410A-AB04-0F0BC19BB413}" destId="{F2C9E59C-EBEC-45F8-86CC-09648FE80F56}" srcOrd="0" destOrd="0" presId="urn:microsoft.com/office/officeart/2005/8/layout/vList2"/>
    <dgm:cxn modelId="{DB47A848-34B8-4EFD-9932-62F0E04B8D93}" type="presParOf" srcId="{8AB0F7E4-F22C-47C8-B5E3-E04B65018AD2}" destId="{F2C9E59C-EBEC-45F8-86CC-09648FE80F56}" srcOrd="0" destOrd="0" presId="urn:microsoft.com/office/officeart/2005/8/layout/vList2"/>
    <dgm:cxn modelId="{6CAFF8C6-6142-47D6-B61A-F6083FACBC46}" type="presParOf" srcId="{8AB0F7E4-F22C-47C8-B5E3-E04B65018AD2}" destId="{1E52CAE8-D596-4156-9E7B-1C8DF950F60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25BFE3-4D9C-42AC-8CBA-B51044894ABB}" type="doc">
      <dgm:prSet loTypeId="urn:microsoft.com/office/officeart/2005/8/layout/vList2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B855834-40AB-4114-8297-986EE1F7113F}">
      <dgm:prSet custT="1"/>
      <dgm:spPr/>
      <dgm:t>
        <a:bodyPr/>
        <a:lstStyle/>
        <a:p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Оформление Заключения </a:t>
          </a:r>
          <a:r>
            <a:rPr lang="ru-RU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о соответствии диссертации на соискание ученой степени кандидата наук, критериям, установленным в соответствии с Федеральным законом от 23 августа 1996 г. № 127-ФЗ </a:t>
          </a:r>
          <a:br>
            <a:rPr lang="ru-RU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«О науке и государственной научно-технической политике»</a:t>
          </a:r>
          <a:endParaRPr lang="ru-RU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EE86BC-7323-4AA0-A807-B8713874B2E1}" type="parTrans" cxnId="{96AE93D4-D5BE-42C0-A6B0-B7369E5E4E9E}">
      <dgm:prSet/>
      <dgm:spPr/>
      <dgm:t>
        <a:bodyPr/>
        <a:lstStyle/>
        <a:p>
          <a:endParaRPr lang="ru-RU"/>
        </a:p>
      </dgm:t>
    </dgm:pt>
    <dgm:pt modelId="{36ED075E-8BCD-445A-811E-5C8865CBE22E}" type="sibTrans" cxnId="{96AE93D4-D5BE-42C0-A6B0-B7369E5E4E9E}">
      <dgm:prSet/>
      <dgm:spPr/>
      <dgm:t>
        <a:bodyPr/>
        <a:lstStyle/>
        <a:p>
          <a:endParaRPr lang="ru-RU"/>
        </a:p>
      </dgm:t>
    </dgm:pt>
    <dgm:pt modelId="{4FDE7BB3-DF80-4944-8776-32D952E280D9}">
      <dgm:prSet custT="1"/>
      <dgm:spPr/>
      <dgm:t>
        <a:bodyPr/>
        <a:lstStyle/>
        <a:p>
          <a:pPr marL="0" indent="0" algn="ctr">
            <a:buNone/>
          </a:pPr>
          <a:r>
            <a: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Выдача Заключения и Свидетельства об окончании аспирантуры</a:t>
          </a:r>
          <a:endParaRPr lang="ru-RU" sz="2400" dirty="0"/>
        </a:p>
      </dgm:t>
    </dgm:pt>
    <dgm:pt modelId="{47714B72-9706-4E8C-A077-1E798080B5BA}" type="parTrans" cxnId="{DA4D2A7B-6AA4-48D3-85CA-5661579CD9E2}">
      <dgm:prSet/>
      <dgm:spPr/>
      <dgm:t>
        <a:bodyPr/>
        <a:lstStyle/>
        <a:p>
          <a:endParaRPr lang="ru-RU"/>
        </a:p>
      </dgm:t>
    </dgm:pt>
    <dgm:pt modelId="{0E09C7F8-24A5-453E-B046-161B9EC27754}" type="sibTrans" cxnId="{DA4D2A7B-6AA4-48D3-85CA-5661579CD9E2}">
      <dgm:prSet/>
      <dgm:spPr/>
      <dgm:t>
        <a:bodyPr/>
        <a:lstStyle/>
        <a:p>
          <a:endParaRPr lang="ru-RU"/>
        </a:p>
      </dgm:t>
    </dgm:pt>
    <dgm:pt modelId="{8AB0F7E4-F22C-47C8-B5E3-E04B65018AD2}" type="pres">
      <dgm:prSet presAssocID="{6B25BFE3-4D9C-42AC-8CBA-B51044894AB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31B521-F212-4C69-8AA0-15753E850572}" type="pres">
      <dgm:prSet presAssocID="{4B855834-40AB-4114-8297-986EE1F7113F}" presName="parentText" presStyleLbl="node1" presStyleIdx="0" presStyleCnt="2" custLinFactY="-5227" custLinFactNeighborX="-620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B18DDE-391A-FB44-9D0F-8408CAEAE7C4}" type="pres">
      <dgm:prSet presAssocID="{36ED075E-8BCD-445A-811E-5C8865CBE22E}" presName="spacer" presStyleCnt="0"/>
      <dgm:spPr/>
    </dgm:pt>
    <dgm:pt modelId="{D84C10EF-B6D8-7048-8558-6C70F29957AE}" type="pres">
      <dgm:prSet presAssocID="{4FDE7BB3-DF80-4944-8776-32D952E280D9}" presName="parentText" presStyleLbl="node1" presStyleIdx="1" presStyleCnt="2" custLinFactY="3364" custLinFactNeighborX="-9367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AE93D4-D5BE-42C0-A6B0-B7369E5E4E9E}" srcId="{6B25BFE3-4D9C-42AC-8CBA-B51044894ABB}" destId="{4B855834-40AB-4114-8297-986EE1F7113F}" srcOrd="0" destOrd="0" parTransId="{E7EE86BC-7323-4AA0-A807-B8713874B2E1}" sibTransId="{36ED075E-8BCD-445A-811E-5C8865CBE22E}"/>
    <dgm:cxn modelId="{7D4727EE-2D1A-2A41-981E-362A1C07BE11}" type="presOf" srcId="{4FDE7BB3-DF80-4944-8776-32D952E280D9}" destId="{D84C10EF-B6D8-7048-8558-6C70F29957AE}" srcOrd="0" destOrd="0" presId="urn:microsoft.com/office/officeart/2005/8/layout/vList2"/>
    <dgm:cxn modelId="{6BF1F3F8-96D6-4925-8F44-42AF97105CC1}" type="presOf" srcId="{4B855834-40AB-4114-8297-986EE1F7113F}" destId="{C231B521-F212-4C69-8AA0-15753E850572}" srcOrd="0" destOrd="0" presId="urn:microsoft.com/office/officeart/2005/8/layout/vList2"/>
    <dgm:cxn modelId="{354D96AA-6A77-4120-96E1-C2DACF5AED70}" type="presOf" srcId="{6B25BFE3-4D9C-42AC-8CBA-B51044894ABB}" destId="{8AB0F7E4-F22C-47C8-B5E3-E04B65018AD2}" srcOrd="0" destOrd="0" presId="urn:microsoft.com/office/officeart/2005/8/layout/vList2"/>
    <dgm:cxn modelId="{DA4D2A7B-6AA4-48D3-85CA-5661579CD9E2}" srcId="{6B25BFE3-4D9C-42AC-8CBA-B51044894ABB}" destId="{4FDE7BB3-DF80-4944-8776-32D952E280D9}" srcOrd="1" destOrd="0" parTransId="{47714B72-9706-4E8C-A077-1E798080B5BA}" sibTransId="{0E09C7F8-24A5-453E-B046-161B9EC27754}"/>
    <dgm:cxn modelId="{0E1F4B2C-4239-4D1B-9A2A-C44C52488B4C}" type="presParOf" srcId="{8AB0F7E4-F22C-47C8-B5E3-E04B65018AD2}" destId="{C231B521-F212-4C69-8AA0-15753E850572}" srcOrd="0" destOrd="0" presId="urn:microsoft.com/office/officeart/2005/8/layout/vList2"/>
    <dgm:cxn modelId="{C0351B8A-74A1-FD45-8E93-27AF7ECE1BF4}" type="presParOf" srcId="{8AB0F7E4-F22C-47C8-B5E3-E04B65018AD2}" destId="{09B18DDE-391A-FB44-9D0F-8408CAEAE7C4}" srcOrd="1" destOrd="0" presId="urn:microsoft.com/office/officeart/2005/8/layout/vList2"/>
    <dgm:cxn modelId="{F0A64746-DDF7-1E40-A3F5-42F2C6C64FE7}" type="presParOf" srcId="{8AB0F7E4-F22C-47C8-B5E3-E04B65018AD2}" destId="{D84C10EF-B6D8-7048-8558-6C70F29957A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31B521-F212-4C69-8AA0-15753E850572}">
      <dsp:nvSpPr>
        <dsp:cNvPr id="0" name=""/>
        <dsp:cNvSpPr/>
      </dsp:nvSpPr>
      <dsp:spPr>
        <a:xfrm>
          <a:off x="0" y="533517"/>
          <a:ext cx="8998491" cy="108044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Обсуждение диссертации на кафедре </a:t>
          </a:r>
        </a:p>
      </dsp:txBody>
      <dsp:txXfrm>
        <a:off x="52743" y="586260"/>
        <a:ext cx="8893005" cy="9749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767B7-5556-48DA-8376-CAABCF761B72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11246B-5230-4EA0-A876-2ABC23D5DF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714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1246B-5230-4EA0-A876-2ABC23D5DF8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446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6CC00DE-E8BB-446A-8339-E82ABCF68C4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3993-D111-4FB0-A099-D5E2BDEEB1CE}" type="slidenum">
              <a:rPr lang="ru-RU" smtClean="0"/>
              <a:t>‹#›</a:t>
            </a:fld>
            <a:endParaRPr lang="ru-RU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24428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00DE-E8BB-446A-8339-E82ABCF68C4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3993-D111-4FB0-A099-D5E2BDEEB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04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00DE-E8BB-446A-8339-E82ABCF68C4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3993-D111-4FB0-A099-D5E2BDEEB1CE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1944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00DE-E8BB-446A-8339-E82ABCF68C4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3993-D111-4FB0-A099-D5E2BDEEB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191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00DE-E8BB-446A-8339-E82ABCF68C4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3993-D111-4FB0-A099-D5E2BDEEB1CE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56699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00DE-E8BB-446A-8339-E82ABCF68C4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3993-D111-4FB0-A099-D5E2BDEEB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371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00DE-E8BB-446A-8339-E82ABCF68C4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3993-D111-4FB0-A099-D5E2BDEEB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092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00DE-E8BB-446A-8339-E82ABCF68C4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3993-D111-4FB0-A099-D5E2BDEEB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419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00DE-E8BB-446A-8339-E82ABCF68C4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3993-D111-4FB0-A099-D5E2BDEEB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610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00DE-E8BB-446A-8339-E82ABCF68C4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3993-D111-4FB0-A099-D5E2BDEEB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439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00DE-E8BB-446A-8339-E82ABCF68C4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3993-D111-4FB0-A099-D5E2BDEEB1CE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6452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6CC00DE-E8BB-446A-8339-E82ABCF68C4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ACD3993-D111-4FB0-A099-D5E2BDEEB1CE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315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8B6EF95-5472-2DC5-9830-FE7E4EA73F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8991" y="955342"/>
            <a:ext cx="10467833" cy="3057099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Алгоритм </a:t>
            </a:r>
            <a:b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проведения итоговой аттестации по программам аспирантуры в АГУ им. </a:t>
            </a:r>
            <a:r>
              <a:rPr lang="ru-RU" sz="6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В.н</a:t>
            </a: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. </a:t>
            </a:r>
            <a:r>
              <a:rPr lang="ru-RU" sz="6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татищева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62FD0467-640E-D495-B190-A1B5CA481A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87769" y="4973785"/>
            <a:ext cx="3454021" cy="1463040"/>
          </a:xfrm>
        </p:spPr>
        <p:txBody>
          <a:bodyPr>
            <a:normAutofit/>
          </a:bodyPr>
          <a:lstStyle/>
          <a:p>
            <a:r>
              <a:rPr lang="ru-RU" sz="2400" dirty="0"/>
              <a:t>Смирнова Регина Валерьевна</a:t>
            </a:r>
          </a:p>
        </p:txBody>
      </p:sp>
      <p:sp>
        <p:nvSpPr>
          <p:cNvPr id="5" name="Подзаголовок 2">
            <a:extLst>
              <a:ext uri="{FF2B5EF4-FFF2-40B4-BE49-F238E27FC236}">
                <a16:creationId xmlns="" xmlns:a16="http://schemas.microsoft.com/office/drawing/2014/main" id="{A390EE09-28E2-C4A2-D807-8BDE3353E4F5}"/>
              </a:ext>
            </a:extLst>
          </p:cNvPr>
          <p:cNvSpPr txBox="1">
            <a:spLocks/>
          </p:cNvSpPr>
          <p:nvPr/>
        </p:nvSpPr>
        <p:spPr>
          <a:xfrm>
            <a:off x="1132765" y="5001905"/>
            <a:ext cx="706954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dirty="0"/>
              <a:t>Отдел аспирантуры</a:t>
            </a:r>
          </a:p>
        </p:txBody>
      </p:sp>
    </p:spTree>
    <p:extLst>
      <p:ext uri="{BB962C8B-B14F-4D97-AF65-F5344CB8AC3E}">
        <p14:creationId xmlns:p14="http://schemas.microsoft.com/office/powerpoint/2010/main" val="1727553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FA8605A-3E20-4EDE-F856-D50D77F10D8B}"/>
              </a:ext>
            </a:extLst>
          </p:cNvPr>
          <p:cNvSpPr txBox="1"/>
          <p:nvPr/>
        </p:nvSpPr>
        <p:spPr>
          <a:xfrm>
            <a:off x="222914" y="951923"/>
            <a:ext cx="235892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2400" dirty="0" smtClean="0"/>
              <a:t>02.02.2026 </a:t>
            </a:r>
            <a:r>
              <a:rPr lang="ru-RU" sz="2400" dirty="0"/>
              <a:t>г.</a:t>
            </a:r>
            <a:r>
              <a:rPr lang="ru-RU" sz="3200" dirty="0"/>
              <a:t> 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E3EFA2CB-E267-AD02-1977-B72C25A1BED8}"/>
              </a:ext>
            </a:extLst>
          </p:cNvPr>
          <p:cNvCxnSpPr>
            <a:cxnSpLocks/>
          </p:cNvCxnSpPr>
          <p:nvPr/>
        </p:nvCxnSpPr>
        <p:spPr>
          <a:xfrm>
            <a:off x="222914" y="1569544"/>
            <a:ext cx="2248468" cy="0"/>
          </a:xfrm>
          <a:prstGeom prst="line">
            <a:avLst/>
          </a:prstGeom>
          <a:ln w="66675" cmpd="dbl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067610" y="3816923"/>
            <a:ext cx="86582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Приказ  о допуске аспирантов к обсуждению диссертаций, на кафедрах 	и назначении рецензентов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2825" y="2923587"/>
            <a:ext cx="2459098" cy="893336"/>
          </a:xfrm>
          <a:prstGeom prst="rect">
            <a:avLst/>
          </a:prstGeom>
          <a:solidFill>
            <a:schemeClr val="accent3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02.03.2026 </a:t>
            </a:r>
            <a:r>
              <a:rPr lang="ru-RU" sz="2400" b="1" dirty="0">
                <a:solidFill>
                  <a:schemeClr val="tx1"/>
                </a:solidFill>
              </a:rPr>
              <a:t>г.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901" y="1520068"/>
            <a:ext cx="8897746" cy="1119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67610" y="2923587"/>
            <a:ext cx="8658225" cy="707886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Расписание заседаний кафедр по обсуждению диссертационных исследований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E0101C09-9C8C-F242-9FE2-414BBC028444}"/>
              </a:ext>
            </a:extLst>
          </p:cNvPr>
          <p:cNvSpPr/>
          <p:nvPr/>
        </p:nvSpPr>
        <p:spPr>
          <a:xfrm>
            <a:off x="3201433" y="4921282"/>
            <a:ext cx="8524401" cy="156966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 algn="just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Предоставление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аспирантами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в Отдел аспирантуры текстов диссертационных  исследований на проверку на объем заимствования в системе «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Антиплагиат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» в электронном формате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8D89A552-3883-6D41-BC06-1B8ED5AED3F7}"/>
              </a:ext>
            </a:extLst>
          </p:cNvPr>
          <p:cNvSpPr txBox="1"/>
          <p:nvPr/>
        </p:nvSpPr>
        <p:spPr>
          <a:xfrm>
            <a:off x="258028" y="5308112"/>
            <a:ext cx="286863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3200" dirty="0"/>
              <a:t> </a:t>
            </a:r>
            <a:r>
              <a:rPr lang="ru-RU" sz="2400" dirty="0" smtClean="0"/>
              <a:t>10</a:t>
            </a:r>
            <a:r>
              <a:rPr lang="ru-RU" sz="2400" dirty="0" smtClean="0">
                <a:latin typeface="+mj-lt"/>
              </a:rPr>
              <a:t>.03. 2026 г.</a:t>
            </a:r>
            <a:endParaRPr lang="ru-RU" sz="2400" dirty="0">
              <a:latin typeface="+mj-lt"/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="" xmlns:a16="http://schemas.microsoft.com/office/drawing/2014/main" id="{2984B1E5-E34B-BD4A-8F5D-20A4CA2463A5}"/>
              </a:ext>
            </a:extLst>
          </p:cNvPr>
          <p:cNvCxnSpPr>
            <a:cxnSpLocks/>
          </p:cNvCxnSpPr>
          <p:nvPr/>
        </p:nvCxnSpPr>
        <p:spPr>
          <a:xfrm flipV="1">
            <a:off x="120271" y="5892886"/>
            <a:ext cx="2238259" cy="1"/>
          </a:xfrm>
          <a:prstGeom prst="line">
            <a:avLst/>
          </a:prstGeom>
          <a:ln w="66675" cmpd="dbl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D9E1BA52-5AB5-7745-A1CD-170E687A06C5}"/>
              </a:ext>
            </a:extLst>
          </p:cNvPr>
          <p:cNvSpPr/>
          <p:nvPr/>
        </p:nvSpPr>
        <p:spPr>
          <a:xfrm>
            <a:off x="370220" y="5904455"/>
            <a:ext cx="18201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18.03.2026 </a:t>
            </a:r>
            <a:r>
              <a:rPr lang="ru-RU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г.</a:t>
            </a:r>
            <a:endParaRPr lang="ru-RU" sz="2400" dirty="0"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97901" y="268750"/>
            <a:ext cx="9027934" cy="92333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Представление выписки из протокола заседания кафедры в отдел аспирантуры о допуске аспирантов к обсуждению диссертаций на кафедрах и назначении рецензентов. Подготовка приказов.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5547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D84A1A4-DF2E-E8AA-C89C-5FDD14525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>
            <a:extLst>
              <a:ext uri="{FF2B5EF4-FFF2-40B4-BE49-F238E27FC236}">
                <a16:creationId xmlns="" xmlns:a16="http://schemas.microsoft.com/office/drawing/2014/main" id="{4294DBA9-CE72-DAD9-BB61-613ADC5DE1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7268151"/>
              </p:ext>
            </p:extLst>
          </p:nvPr>
        </p:nvGraphicFramePr>
        <p:xfrm>
          <a:off x="3052481" y="1680882"/>
          <a:ext cx="8998491" cy="2070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6A4E12A3-DDAA-830F-A4DB-00A1F93862D4}"/>
              </a:ext>
            </a:extLst>
          </p:cNvPr>
          <p:cNvCxnSpPr>
            <a:cxnSpLocks/>
          </p:cNvCxnSpPr>
          <p:nvPr/>
        </p:nvCxnSpPr>
        <p:spPr>
          <a:xfrm>
            <a:off x="358255" y="2754620"/>
            <a:ext cx="2248468" cy="0"/>
          </a:xfrm>
          <a:prstGeom prst="line">
            <a:avLst/>
          </a:prstGeom>
          <a:ln w="66675" cmpd="dbl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0A5D8647-E23D-B12C-7BEA-C74238B5877C}"/>
              </a:ext>
            </a:extLst>
          </p:cNvPr>
          <p:cNvSpPr txBox="1"/>
          <p:nvPr/>
        </p:nvSpPr>
        <p:spPr>
          <a:xfrm>
            <a:off x="389745" y="0"/>
            <a:ext cx="11692717" cy="1990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Аспирант 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обеспечивает наличие у рецензентов текста диссертации не позднее, чем за 10 дней до предполагаемой даты 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обсуждения диссертации на кафедре 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Рецензенты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обязаны предоставить заведующему кафедрой подробную рецензию на диссертацию в срок не позднее, чем за 2 рабочих дня до предполагаемой даты проведения обсуждения диссертации на кафедре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269D75-B3B1-CB63-DDFA-F37E4665A7B3}"/>
              </a:ext>
            </a:extLst>
          </p:cNvPr>
          <p:cNvSpPr txBox="1"/>
          <p:nvPr/>
        </p:nvSpPr>
        <p:spPr>
          <a:xfrm>
            <a:off x="304801" y="3909246"/>
            <a:ext cx="11746172" cy="2505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8000"/>
              </a:lnSpc>
              <a:spcAft>
                <a:spcPts val="1200"/>
              </a:spcAft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Для обсуждения диссертации на заседание кафедры 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могут быть приглашены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научно-педагогические работники, осуществляющие научные исследования в рамках научной специальности и (или) смежных научных специальностей представляемой диссертации, ведущие специалисты представителей работодателей и (или) их объединений в соответствующей области профессиональной деятельности и (или) представители органов государственной власти Российской Федерации, органов государственной власти субъектов Российской Федерации и органов местного самоуправления, осуществляющих полномочия в соответствующей области профессиональной </a:t>
            </a:r>
            <a:r>
              <a:rPr lang="ru-RU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деятельности, возможно привлечение специалистов </a:t>
            </a:r>
            <a:r>
              <a:rPr lang="ru-RU" sz="20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ВУЗов-партнеров.</a:t>
            </a:r>
            <a:endParaRPr lang="ru-RU" sz="20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955C0554-9788-724C-BAD0-511B8EA41F13}"/>
              </a:ext>
            </a:extLst>
          </p:cNvPr>
          <p:cNvSpPr txBox="1"/>
          <p:nvPr/>
        </p:nvSpPr>
        <p:spPr>
          <a:xfrm>
            <a:off x="161365" y="2313916"/>
            <a:ext cx="275664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20.03.2026</a:t>
            </a:r>
            <a:r>
              <a:rPr lang="ru-RU" sz="32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/>
              <a:t>-</a:t>
            </a:r>
            <a:r>
              <a:rPr lang="ru-RU" sz="3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25.03.2026</a:t>
            </a:r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55002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29465DB9-5EE5-494E-8D27-3315359BBD47}"/>
              </a:ext>
            </a:extLst>
          </p:cNvPr>
          <p:cNvSpPr/>
          <p:nvPr/>
        </p:nvSpPr>
        <p:spPr>
          <a:xfrm>
            <a:off x="3590364" y="1690884"/>
            <a:ext cx="78665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AutoNum type="arabicParenR"/>
            </a:pPr>
            <a:r>
              <a:rPr lang="ru-RU" sz="2400" dirty="0"/>
              <a:t>Проект  Заключения по диссертации  (отв. научный руководитель и заведующий кафедрой)</a:t>
            </a:r>
          </a:p>
          <a:p>
            <a:pPr marL="342900" lvl="0" indent="-342900" algn="just">
              <a:buAutoNum type="arabicParenR"/>
            </a:pPr>
            <a:endParaRPr lang="ru-RU" sz="2400" b="1" dirty="0"/>
          </a:p>
          <a:p>
            <a:pPr marL="342900" lvl="0" indent="-342900" algn="just">
              <a:buAutoNum type="arabicParenR"/>
            </a:pPr>
            <a:r>
              <a:rPr lang="ru-RU" sz="2400" dirty="0"/>
              <a:t>Протокол заседания   кафедры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79170D56-3A3E-354B-94AA-B9B730D32EDE}"/>
              </a:ext>
            </a:extLst>
          </p:cNvPr>
          <p:cNvGrpSpPr/>
          <p:nvPr/>
        </p:nvGrpSpPr>
        <p:grpSpPr>
          <a:xfrm>
            <a:off x="2702859" y="378484"/>
            <a:ext cx="9079741" cy="1127587"/>
            <a:chOff x="0" y="893080"/>
            <a:chExt cx="10082283" cy="1127587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4" name="Скругленный прямоугольник 3">
              <a:extLst>
                <a:ext uri="{FF2B5EF4-FFF2-40B4-BE49-F238E27FC236}">
                  <a16:creationId xmlns="" xmlns:a16="http://schemas.microsoft.com/office/drawing/2014/main" id="{527CEBF4-4F62-944B-903A-27F101C63C89}"/>
                </a:ext>
              </a:extLst>
            </p:cNvPr>
            <p:cNvSpPr/>
            <p:nvPr/>
          </p:nvSpPr>
          <p:spPr>
            <a:xfrm>
              <a:off x="0" y="893080"/>
              <a:ext cx="10082283" cy="641526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419062"/>
                <a:satOff val="-4829"/>
                <a:lumOff val="1079"/>
                <a:alphaOff val="0"/>
              </a:schemeClr>
            </a:fillRef>
            <a:effectRef idx="2">
              <a:schemeClr val="accent2">
                <a:hueOff val="-419062"/>
                <a:satOff val="-4829"/>
                <a:lumOff val="107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>
              <a:extLst>
                <a:ext uri="{FF2B5EF4-FFF2-40B4-BE49-F238E27FC236}">
                  <a16:creationId xmlns="" xmlns:a16="http://schemas.microsoft.com/office/drawing/2014/main" id="{CA21683D-2B79-6B42-BDDD-BA0FCB54CC89}"/>
                </a:ext>
              </a:extLst>
            </p:cNvPr>
            <p:cNvSpPr txBox="1"/>
            <p:nvPr/>
          </p:nvSpPr>
          <p:spPr>
            <a:xfrm>
              <a:off x="1" y="924397"/>
              <a:ext cx="10050966" cy="1096270"/>
            </a:xfrm>
            <a:prstGeom prst="rect">
              <a:avLst/>
            </a:prstGeom>
            <a:solidFill>
              <a:schemeClr val="accent2"/>
            </a:solidFill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3200" kern="1200" dirty="0"/>
                <a:t>По итогу обсуждения диссертаций 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3200" kern="1200" dirty="0"/>
                <a:t>на кафедре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0685C6F-71BE-CC44-92DE-46E2A0CF562A}"/>
              </a:ext>
            </a:extLst>
          </p:cNvPr>
          <p:cNvSpPr txBox="1"/>
          <p:nvPr/>
        </p:nvSpPr>
        <p:spPr>
          <a:xfrm>
            <a:off x="245293" y="1990904"/>
            <a:ext cx="23161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21.04.2026 </a:t>
            </a:r>
            <a:r>
              <a:rPr lang="ru-RU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г. </a:t>
            </a:r>
            <a:r>
              <a:rPr lang="ru-RU" sz="2400" dirty="0">
                <a:latin typeface="+mj-lt"/>
              </a:rPr>
              <a:t> 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4532C374-C8C3-7443-AF7F-9ECB1918B812}"/>
              </a:ext>
            </a:extLst>
          </p:cNvPr>
          <p:cNvCxnSpPr>
            <a:cxnSpLocks/>
          </p:cNvCxnSpPr>
          <p:nvPr/>
        </p:nvCxnSpPr>
        <p:spPr>
          <a:xfrm>
            <a:off x="245293" y="2593254"/>
            <a:ext cx="1928222" cy="0"/>
          </a:xfrm>
          <a:prstGeom prst="line">
            <a:avLst/>
          </a:prstGeom>
          <a:ln w="66675" cmpd="dbl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9" name="Группа 8">
            <a:extLst>
              <a:ext uri="{FF2B5EF4-FFF2-40B4-BE49-F238E27FC236}">
                <a16:creationId xmlns="" xmlns:a16="http://schemas.microsoft.com/office/drawing/2014/main" id="{A3FD85BB-B86D-E046-B87C-ED56C88EC33D}"/>
              </a:ext>
            </a:extLst>
          </p:cNvPr>
          <p:cNvGrpSpPr/>
          <p:nvPr/>
        </p:nvGrpSpPr>
        <p:grpSpPr>
          <a:xfrm>
            <a:off x="2372671" y="3260545"/>
            <a:ext cx="9716461" cy="3132288"/>
            <a:chOff x="0" y="157605"/>
            <a:chExt cx="10238384" cy="2068191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0" name="Скругленный прямоугольник 9">
              <a:extLst>
                <a:ext uri="{FF2B5EF4-FFF2-40B4-BE49-F238E27FC236}">
                  <a16:creationId xmlns="" xmlns:a16="http://schemas.microsoft.com/office/drawing/2014/main" id="{C18A6012-808A-A44C-BB8C-BD82B8492264}"/>
                </a:ext>
              </a:extLst>
            </p:cNvPr>
            <p:cNvSpPr/>
            <p:nvPr/>
          </p:nvSpPr>
          <p:spPr>
            <a:xfrm>
              <a:off x="0" y="276647"/>
              <a:ext cx="10082283" cy="1830105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Скругленный прямоугольник 4">
              <a:extLst>
                <a:ext uri="{FF2B5EF4-FFF2-40B4-BE49-F238E27FC236}">
                  <a16:creationId xmlns="" xmlns:a16="http://schemas.microsoft.com/office/drawing/2014/main" id="{AB2D40AA-2D10-3144-AD6C-C22170E527CB}"/>
                </a:ext>
              </a:extLst>
            </p:cNvPr>
            <p:cNvSpPr txBox="1"/>
            <p:nvPr/>
          </p:nvSpPr>
          <p:spPr>
            <a:xfrm>
              <a:off x="334777" y="157605"/>
              <a:ext cx="9903607" cy="206819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marL="0" lvl="0" indent="0" algn="l" defTabSz="9779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None/>
              </a:pPr>
              <a:r>
                <a:rPr lang="ru-RU" sz="22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1) Подготовка Приказа о допуске аспирантов к ИА</a:t>
              </a:r>
            </a:p>
            <a:p>
              <a:pPr marL="0" lvl="0" indent="0" algn="l" defTabSz="9779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None/>
              </a:pPr>
              <a:r>
                <a:rPr lang="ru-RU" sz="22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2) Подготовка Приказа о назначении аттестационных комиссий</a:t>
              </a:r>
            </a:p>
            <a:p>
              <a:pPr marL="0" lvl="0" indent="0" algn="l" defTabSz="9779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None/>
              </a:pPr>
              <a:r>
                <a:rPr lang="ru-RU" sz="22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3) Подготовка расписания ИА по научным специальностям и по группам научных специальностей </a:t>
              </a:r>
            </a:p>
            <a:p>
              <a:pPr marL="0" lvl="0" indent="0" algn="l" defTabSz="9779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None/>
              </a:pPr>
              <a:r>
                <a:rPr lang="ru-RU" sz="22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4) Подготовка Приказа о назначении </a:t>
              </a:r>
              <a:r>
                <a:rPr lang="ru-RU" sz="2200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апелляционной </a:t>
              </a:r>
              <a:r>
                <a:rPr lang="ru-RU" sz="22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комиссии </a:t>
              </a:r>
            </a:p>
            <a:p>
              <a:pPr marL="0" lvl="0" indent="0" algn="l" defTabSz="9779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None/>
              </a:pPr>
              <a:r>
                <a:rPr lang="ru-RU" sz="22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5) Оформление проведения ИА с применением дистанционных образовательных технологий (в исключительных случаях на основании личного заявления аспиранта и подтверждающих документов</a:t>
              </a:r>
              <a:r>
                <a:rPr lang="ru-RU" sz="24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86506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2EA5026-5691-9C0E-E74C-5F9FB37EC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57CA5589-69BD-3AE2-3C82-5308BBB106D0}"/>
              </a:ext>
            </a:extLst>
          </p:cNvPr>
          <p:cNvCxnSpPr>
            <a:cxnSpLocks/>
          </p:cNvCxnSpPr>
          <p:nvPr/>
        </p:nvCxnSpPr>
        <p:spPr>
          <a:xfrm>
            <a:off x="426016" y="5468543"/>
            <a:ext cx="4845231" cy="0"/>
          </a:xfrm>
          <a:prstGeom prst="line">
            <a:avLst/>
          </a:prstGeom>
          <a:ln w="66675" cmpd="dbl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1A15C3E1-9401-76E3-D8B7-02CD852B069F}"/>
              </a:ext>
            </a:extLst>
          </p:cNvPr>
          <p:cNvSpPr txBox="1"/>
          <p:nvPr/>
        </p:nvSpPr>
        <p:spPr>
          <a:xfrm>
            <a:off x="6387097" y="5057602"/>
            <a:ext cx="48869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ru-RU" sz="20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е </a:t>
            </a:r>
            <a:r>
              <a:rPr lang="ru-RU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позднее </a:t>
            </a:r>
            <a:r>
              <a:rPr lang="ru-RU" sz="20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22.05.2026 </a:t>
            </a:r>
            <a:r>
              <a:rPr lang="ru-RU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г. </a:t>
            </a:r>
            <a:r>
              <a:rPr lang="ru-RU" sz="2000" dirty="0">
                <a:latin typeface="+mj-lt"/>
              </a:rPr>
              <a:t> </a:t>
            </a:r>
          </a:p>
        </p:txBody>
      </p:sp>
      <p:grpSp>
        <p:nvGrpSpPr>
          <p:cNvPr id="16" name="Группа 15">
            <a:extLst>
              <a:ext uri="{FF2B5EF4-FFF2-40B4-BE49-F238E27FC236}">
                <a16:creationId xmlns="" xmlns:a16="http://schemas.microsoft.com/office/drawing/2014/main" id="{1F93853E-2413-A249-A0FD-4177DF48ED33}"/>
              </a:ext>
            </a:extLst>
          </p:cNvPr>
          <p:cNvGrpSpPr/>
          <p:nvPr/>
        </p:nvGrpSpPr>
        <p:grpSpPr>
          <a:xfrm>
            <a:off x="235942" y="1205773"/>
            <a:ext cx="11728470" cy="5430693"/>
            <a:chOff x="94470" y="-2358321"/>
            <a:chExt cx="9893341" cy="7860770"/>
          </a:xfrm>
        </p:grpSpPr>
        <p:sp>
          <p:nvSpPr>
            <p:cNvPr id="17" name="Прямоугольник 16">
              <a:extLst>
                <a:ext uri="{FF2B5EF4-FFF2-40B4-BE49-F238E27FC236}">
                  <a16:creationId xmlns="" xmlns:a16="http://schemas.microsoft.com/office/drawing/2014/main" id="{274DC7D6-D0DA-4347-8CA3-6A46629CC8B8}"/>
                </a:ext>
              </a:extLst>
            </p:cNvPr>
            <p:cNvSpPr/>
            <p:nvPr/>
          </p:nvSpPr>
          <p:spPr>
            <a:xfrm>
              <a:off x="94470" y="1339265"/>
              <a:ext cx="9893341" cy="4163184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TextBox 17">
              <a:extLst>
                <a:ext uri="{FF2B5EF4-FFF2-40B4-BE49-F238E27FC236}">
                  <a16:creationId xmlns="" xmlns:a16="http://schemas.microsoft.com/office/drawing/2014/main" id="{CDD2DD15-88D3-254E-9D52-DBE00E95092D}"/>
                </a:ext>
              </a:extLst>
            </p:cNvPr>
            <p:cNvSpPr txBox="1"/>
            <p:nvPr/>
          </p:nvSpPr>
          <p:spPr>
            <a:xfrm>
              <a:off x="94470" y="-2358321"/>
              <a:ext cx="7910157" cy="41631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20112" tIns="25400" rIns="142240" bIns="25400" numCol="1" spcCol="1270" anchor="t" anchorCtr="0">
              <a:noAutofit/>
            </a:bodyPr>
            <a:lstStyle/>
            <a:p>
              <a:pPr marL="0" lvl="1" algn="l" defTabSz="8890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r>
                <a:rPr lang="ru-RU" sz="1600" kern="1200" dirty="0"/>
                <a:t>1) Полный текст диссертации на бумажном носителе на правах рукописи;</a:t>
              </a:r>
              <a:endParaRPr lang="ru-RU" sz="16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lvl="1" algn="l" defTabSz="8890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r>
                <a:rPr lang="ru-RU" sz="1600" kern="1200" dirty="0"/>
                <a:t>2) Полный текст диссертации на электронном носителе;</a:t>
              </a:r>
              <a:endParaRPr lang="ru-RU" sz="16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lvl="1" algn="l" defTabSz="8890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r>
                <a:rPr lang="ru-RU" sz="1600" kern="1200" dirty="0"/>
                <a:t>3) Список опубликованных  научных работ, подписанный научным руководителем;</a:t>
              </a:r>
              <a:endParaRPr lang="ru-RU" sz="16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lvl="1" algn="l" defTabSz="8890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r>
                <a:rPr lang="ru-RU" sz="1600" kern="1200" dirty="0"/>
                <a:t>4) Отзыв научного руководителя;</a:t>
              </a:r>
              <a:endParaRPr lang="ru-RU" sz="16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lvl="1" algn="l" defTabSz="8890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r>
                <a:rPr lang="ru-RU" sz="1600" kern="1200" dirty="0"/>
                <a:t>5) Отчет о результатах проверки текста диссертации на объем заимствований, подписанный начальником отдела аспирантуры;</a:t>
              </a:r>
              <a:endParaRPr lang="ru-RU" sz="16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lvl="1" defTabSz="8890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r>
                <a:rPr lang="ru-RU" sz="1600" kern="1200" dirty="0"/>
                <a:t>6) 2 </a:t>
              </a:r>
              <a:r>
                <a:rPr lang="ru-RU" sz="1600" kern="1200" dirty="0" smtClean="0"/>
                <a:t>рецензии (внутренняя и внешняя рецензии</a:t>
              </a:r>
              <a:r>
                <a:rPr lang="ru-RU" sz="1600" dirty="0" smtClean="0"/>
                <a:t> </a:t>
              </a:r>
              <a:r>
                <a:rPr lang="ru-RU" sz="1600" dirty="0"/>
                <a:t>специалистов по теме диссертации с ученой степенью (</a:t>
              </a:r>
              <a:r>
                <a:rPr lang="ru-RU" sz="1600" dirty="0" smtClean="0"/>
                <a:t>не менее </a:t>
              </a:r>
              <a:r>
                <a:rPr lang="ru-RU" sz="1600" dirty="0"/>
                <a:t>двух рецензентов, в том числе один доктор наук</a:t>
              </a:r>
              <a:r>
                <a:rPr lang="ru-RU" sz="1600" dirty="0" smtClean="0"/>
                <a:t>));</a:t>
              </a:r>
              <a:endParaRPr lang="ru-RU" sz="1600" kern="1200" dirty="0" smtClean="0"/>
            </a:p>
            <a:p>
              <a:pPr marL="0" lvl="1" algn="l" defTabSz="8890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r>
                <a:rPr lang="ru-RU" sz="1600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7) Индивидуальный план аспиранта;</a:t>
              </a:r>
            </a:p>
            <a:p>
              <a:pPr marL="0" lvl="1" defTabSz="8890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r>
                <a:rPr lang="ru-RU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Внимание!!! </a:t>
              </a:r>
              <a:r>
                <a:rPr lang="ru-RU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Д</a:t>
              </a:r>
              <a:r>
                <a:rPr lang="ru-RU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ля </a:t>
              </a:r>
              <a:r>
                <a:rPr lang="ru-RU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аспирантов платной формы обучения </a:t>
              </a:r>
              <a:r>
                <a:rPr lang="ru-RU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произвести </a:t>
              </a:r>
              <a:r>
                <a:rPr lang="ru-RU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своевременную оплату за </a:t>
              </a:r>
              <a:r>
                <a:rPr lang="ru-RU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обучение !!!</a:t>
              </a:r>
              <a:endParaRPr lang="ru-RU" sz="16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9" name="Группа 18">
            <a:extLst>
              <a:ext uri="{FF2B5EF4-FFF2-40B4-BE49-F238E27FC236}">
                <a16:creationId xmlns="" xmlns:a16="http://schemas.microsoft.com/office/drawing/2014/main" id="{C25EB7D0-A140-F04C-8504-87629B0C75A1}"/>
              </a:ext>
            </a:extLst>
          </p:cNvPr>
          <p:cNvGrpSpPr/>
          <p:nvPr/>
        </p:nvGrpSpPr>
        <p:grpSpPr>
          <a:xfrm>
            <a:off x="381785" y="161365"/>
            <a:ext cx="11517985" cy="833339"/>
            <a:chOff x="-386851" y="145392"/>
            <a:chExt cx="10410706" cy="119690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0" name="Скругленный прямоугольник 19">
              <a:extLst>
                <a:ext uri="{FF2B5EF4-FFF2-40B4-BE49-F238E27FC236}">
                  <a16:creationId xmlns="" xmlns:a16="http://schemas.microsoft.com/office/drawing/2014/main" id="{C40B3087-39C2-3847-BE8B-BB3906E88A94}"/>
                </a:ext>
              </a:extLst>
            </p:cNvPr>
            <p:cNvSpPr/>
            <p:nvPr/>
          </p:nvSpPr>
          <p:spPr>
            <a:xfrm>
              <a:off x="-386851" y="145392"/>
              <a:ext cx="10082283" cy="1196909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Скругленный прямоугольник 4">
              <a:extLst>
                <a:ext uri="{FF2B5EF4-FFF2-40B4-BE49-F238E27FC236}">
                  <a16:creationId xmlns="" xmlns:a16="http://schemas.microsoft.com/office/drawing/2014/main" id="{4E0C1DDF-0157-A24E-8844-3397AEA3285D}"/>
                </a:ext>
              </a:extLst>
            </p:cNvPr>
            <p:cNvSpPr txBox="1"/>
            <p:nvPr/>
          </p:nvSpPr>
          <p:spPr>
            <a:xfrm>
              <a:off x="58428" y="320765"/>
              <a:ext cx="9965427" cy="92413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2400" kern="1200" dirty="0"/>
                <a:t>После процедуры обсуждения следующий пакет документов по диссертации предоставляется в отдел аспирантуры (отв. аспирант, научный руководитель)</a:t>
              </a:r>
              <a:endParaRPr lang="ru-RU" sz="24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181480DA-601A-FE47-AE0F-3807CCAE036A}"/>
              </a:ext>
            </a:extLst>
          </p:cNvPr>
          <p:cNvSpPr/>
          <p:nvPr/>
        </p:nvSpPr>
        <p:spPr>
          <a:xfrm>
            <a:off x="9906000" y="1533718"/>
            <a:ext cx="1993770" cy="97487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18.05.2026 </a:t>
            </a:r>
            <a:r>
              <a:rPr lang="ru-RU" sz="2400" dirty="0">
                <a:solidFill>
                  <a:schemeClr val="tx1"/>
                </a:solidFill>
              </a:rPr>
              <a:t>г. </a:t>
            </a:r>
          </a:p>
        </p:txBody>
      </p:sp>
      <p:grpSp>
        <p:nvGrpSpPr>
          <p:cNvPr id="23" name="Группа 22">
            <a:extLst>
              <a:ext uri="{FF2B5EF4-FFF2-40B4-BE49-F238E27FC236}">
                <a16:creationId xmlns="" xmlns:a16="http://schemas.microsoft.com/office/drawing/2014/main" id="{96123B44-A9FB-4C48-91BC-18C9F569AF10}"/>
              </a:ext>
            </a:extLst>
          </p:cNvPr>
          <p:cNvGrpSpPr/>
          <p:nvPr/>
        </p:nvGrpSpPr>
        <p:grpSpPr>
          <a:xfrm>
            <a:off x="458004" y="3976137"/>
            <a:ext cx="10542775" cy="774831"/>
            <a:chOff x="213615" y="3169400"/>
            <a:chExt cx="9663293" cy="774831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4" name="Скругленный прямоугольник 23">
              <a:extLst>
                <a:ext uri="{FF2B5EF4-FFF2-40B4-BE49-F238E27FC236}">
                  <a16:creationId xmlns="" xmlns:a16="http://schemas.microsoft.com/office/drawing/2014/main" id="{7129AC43-BB05-F04E-975A-EC4AC475BE02}"/>
                </a:ext>
              </a:extLst>
            </p:cNvPr>
            <p:cNvSpPr/>
            <p:nvPr/>
          </p:nvSpPr>
          <p:spPr>
            <a:xfrm>
              <a:off x="213615" y="3169400"/>
              <a:ext cx="9578068" cy="774831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838123"/>
                <a:satOff val="-9658"/>
                <a:lumOff val="2159"/>
                <a:alphaOff val="0"/>
              </a:schemeClr>
            </a:fillRef>
            <a:effectRef idx="2">
              <a:schemeClr val="accent2">
                <a:hueOff val="-838123"/>
                <a:satOff val="-9658"/>
                <a:lumOff val="215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Скругленный прямоугольник 4">
              <a:extLst>
                <a:ext uri="{FF2B5EF4-FFF2-40B4-BE49-F238E27FC236}">
                  <a16:creationId xmlns="" xmlns:a16="http://schemas.microsoft.com/office/drawing/2014/main" id="{B6A328BB-B065-9D43-8D1A-73875D110749}"/>
                </a:ext>
              </a:extLst>
            </p:cNvPr>
            <p:cNvSpPr txBox="1"/>
            <p:nvPr/>
          </p:nvSpPr>
          <p:spPr>
            <a:xfrm>
              <a:off x="347292" y="3282777"/>
              <a:ext cx="9529616" cy="55708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2000" b="1" kern="1200" dirty="0"/>
                <a:t>ОТДЕЛ АСПИРАНТУРЫ ПРЕДСТАВЛЯЕТ В КОМИССИЮ ПО ИА весь пакет документов, а также справку об освоении программы аспирантуры</a:t>
              </a:r>
              <a:endParaRPr lang="ru-RU" sz="20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322932" y="5468543"/>
            <a:ext cx="50727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</a:t>
            </a:r>
            <a:r>
              <a:rPr lang="ru-RU" dirty="0" smtClean="0"/>
              <a:t>)Приказ о назначении аттестационных комиссий</a:t>
            </a:r>
          </a:p>
          <a:p>
            <a:r>
              <a:rPr lang="ru-RU" dirty="0"/>
              <a:t>2</a:t>
            </a:r>
            <a:r>
              <a:rPr lang="ru-RU" dirty="0" smtClean="0"/>
              <a:t>)Расписание </a:t>
            </a:r>
            <a:r>
              <a:rPr lang="ru-RU" dirty="0"/>
              <a:t>ИА  по научным специальностям и по группам научных специальностей</a:t>
            </a:r>
          </a:p>
          <a:p>
            <a:r>
              <a:rPr lang="ru-RU" dirty="0" smtClean="0"/>
              <a:t>3)Приказ </a:t>
            </a:r>
            <a:r>
              <a:rPr lang="ru-RU" dirty="0"/>
              <a:t>о назначении </a:t>
            </a:r>
            <a:r>
              <a:rPr lang="ru-RU" dirty="0" err="1"/>
              <a:t>аппеляционной</a:t>
            </a:r>
            <a:r>
              <a:rPr lang="ru-RU" dirty="0"/>
              <a:t> </a:t>
            </a:r>
            <a:r>
              <a:rPr lang="ru-RU" dirty="0" smtClean="0"/>
              <a:t>комиссии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52737" y="4731507"/>
            <a:ext cx="10449793" cy="36933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/>
              <a:t>Утверждение приказов: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387097" y="5493286"/>
            <a:ext cx="51055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1)Приказ о допуске аспирантов к </a:t>
            </a:r>
            <a:r>
              <a:rPr lang="ru-RU" dirty="0" smtClean="0"/>
              <a:t>ИА</a:t>
            </a:r>
          </a:p>
          <a:p>
            <a:r>
              <a:rPr lang="ru-RU" dirty="0" smtClean="0"/>
              <a:t>2)Приказы </a:t>
            </a:r>
            <a:r>
              <a:rPr lang="ru-RU" dirty="0"/>
              <a:t>о проведении ИА с применением ДОТ (на основании заявлений аспирантов)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1A15C3E1-9401-76E3-D8B7-02CD852B069F}"/>
              </a:ext>
            </a:extLst>
          </p:cNvPr>
          <p:cNvSpPr txBox="1"/>
          <p:nvPr/>
        </p:nvSpPr>
        <p:spPr>
          <a:xfrm>
            <a:off x="381785" y="5056848"/>
            <a:ext cx="30875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2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ru-RU" sz="20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е </a:t>
            </a:r>
            <a:r>
              <a:rPr lang="ru-RU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позднее </a:t>
            </a:r>
            <a:r>
              <a:rPr lang="ru-RU" sz="20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20.04.2026 </a:t>
            </a:r>
            <a:r>
              <a:rPr lang="ru-RU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г. </a:t>
            </a:r>
            <a:r>
              <a:rPr lang="ru-RU" sz="2000" dirty="0">
                <a:latin typeface="+mj-lt"/>
              </a:rPr>
              <a:t> </a:t>
            </a: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="" xmlns:a16="http://schemas.microsoft.com/office/drawing/2014/main" id="{57CA5589-69BD-3AE2-3C82-5308BBB106D0}"/>
              </a:ext>
            </a:extLst>
          </p:cNvPr>
          <p:cNvCxnSpPr>
            <a:cxnSpLocks/>
          </p:cNvCxnSpPr>
          <p:nvPr/>
        </p:nvCxnSpPr>
        <p:spPr>
          <a:xfrm>
            <a:off x="6388993" y="5450687"/>
            <a:ext cx="4845231" cy="0"/>
          </a:xfrm>
          <a:prstGeom prst="line">
            <a:avLst/>
          </a:prstGeom>
          <a:ln w="66675" cmpd="dbl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10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2EA5026-5691-9C0E-E74C-5F9FB37EC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>
            <a:extLst>
              <a:ext uri="{FF2B5EF4-FFF2-40B4-BE49-F238E27FC236}">
                <a16:creationId xmlns="" xmlns:a16="http://schemas.microsoft.com/office/drawing/2014/main" id="{47EC9FE2-33EF-8C35-E4C2-4B102D5907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2320413"/>
              </p:ext>
            </p:extLst>
          </p:nvPr>
        </p:nvGraphicFramePr>
        <p:xfrm>
          <a:off x="2024099" y="-134471"/>
          <a:ext cx="10082283" cy="5419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17D14F42-EE00-4DA2-EA7B-1AC619080532}"/>
              </a:ext>
            </a:extLst>
          </p:cNvPr>
          <p:cNvSpPr txBox="1"/>
          <p:nvPr/>
        </p:nvSpPr>
        <p:spPr>
          <a:xfrm>
            <a:off x="196218" y="805363"/>
            <a:ext cx="242919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25.05.2026 </a:t>
            </a:r>
            <a:r>
              <a:rPr lang="ru-R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г. – </a:t>
            </a:r>
            <a:r>
              <a:rPr lang="ru-RU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05</a:t>
            </a:r>
            <a:r>
              <a:rPr lang="ru-R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.07.2026 </a:t>
            </a:r>
            <a:r>
              <a:rPr lang="ru-R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г.</a:t>
            </a:r>
            <a:endParaRPr lang="ru-RU" sz="280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="" xmlns:a16="http://schemas.microsoft.com/office/drawing/2014/main" id="{7DDCBBAA-C906-97AA-822B-32DBCBD4282E}"/>
              </a:ext>
            </a:extLst>
          </p:cNvPr>
          <p:cNvCxnSpPr>
            <a:cxnSpLocks/>
          </p:cNvCxnSpPr>
          <p:nvPr/>
        </p:nvCxnSpPr>
        <p:spPr>
          <a:xfrm>
            <a:off x="196218" y="1282416"/>
            <a:ext cx="2099388" cy="0"/>
          </a:xfrm>
          <a:prstGeom prst="line">
            <a:avLst/>
          </a:prstGeom>
          <a:ln w="66675" cmpd="dbl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3E390D7-0A72-9FD8-2873-DA0E53B7C3F7}"/>
              </a:ext>
            </a:extLst>
          </p:cNvPr>
          <p:cNvSpPr txBox="1"/>
          <p:nvPr/>
        </p:nvSpPr>
        <p:spPr>
          <a:xfrm>
            <a:off x="756276" y="1934282"/>
            <a:ext cx="1097279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7000"/>
              </a:lnSpc>
            </a:pP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случае </a:t>
            </a:r>
            <a:r>
              <a:rPr lang="ru-RU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недопуска аспиранта  к ИА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аспирант отчисляется с формулировкой «в связи с недопуском к итоговой </a:t>
            </a:r>
            <a:r>
              <a:rPr lang="ru-RU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аттестации».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7000"/>
              </a:lnSpc>
            </a:pPr>
            <a:r>
              <a:rPr lang="ru-RU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Повторное прохождение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итоговой аттестации не предусмотрено. </a:t>
            </a:r>
          </a:p>
          <a:p>
            <a:pPr>
              <a:lnSpc>
                <a:spcPct val="97000"/>
              </a:lnSpc>
            </a:pP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Аспирантам, получившим на  ИА  неудовлетворительные результаты, выдается справка об освоении программ аспирантуры, а также заключение, содержащее информацию о несоответствии диссертации критериям, установленным в соответствии с ФЗ-127.</a:t>
            </a:r>
          </a:p>
        </p:txBody>
      </p:sp>
      <p:graphicFrame>
        <p:nvGraphicFramePr>
          <p:cNvPr id="10" name="Схема 9">
            <a:extLst>
              <a:ext uri="{FF2B5EF4-FFF2-40B4-BE49-F238E27FC236}">
                <a16:creationId xmlns="" xmlns:a16="http://schemas.microsoft.com/office/drawing/2014/main" id="{2A8E0D88-6D23-FE4E-88BE-91275C919A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3138267"/>
              </p:ext>
            </p:extLst>
          </p:nvPr>
        </p:nvGraphicFramePr>
        <p:xfrm>
          <a:off x="3164943" y="4246679"/>
          <a:ext cx="8695363" cy="25785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65CA790F-ECAA-6745-BFAA-A1B0F23BCE89}"/>
              </a:ext>
            </a:extLst>
          </p:cNvPr>
          <p:cNvSpPr txBox="1"/>
          <p:nvPr/>
        </p:nvSpPr>
        <p:spPr>
          <a:xfrm>
            <a:off x="237914" y="4581845"/>
            <a:ext cx="2644253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800" dirty="0" smtClean="0"/>
              <a:t>25.06.2026г</a:t>
            </a:r>
            <a:r>
              <a:rPr lang="ru-RU" sz="2800" dirty="0"/>
              <a:t>. – </a:t>
            </a:r>
            <a:r>
              <a:rPr lang="ru-RU" sz="2800" dirty="0" smtClean="0"/>
              <a:t>05.08.2026 </a:t>
            </a:r>
            <a:r>
              <a:rPr lang="ru-RU" sz="2800" dirty="0"/>
              <a:t>г. </a:t>
            </a:r>
          </a:p>
          <a:p>
            <a:pPr lvl="0" algn="ctr"/>
            <a:endParaRPr lang="ru-RU" sz="2000" dirty="0"/>
          </a:p>
          <a:p>
            <a:pPr lvl="0" algn="ctr"/>
            <a:r>
              <a:rPr lang="ru-RU" sz="2000" dirty="0"/>
              <a:t>(не позднее 30 календарных дней с даты ИА)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AD81DB40-C418-6F40-8FDC-F7153B81057D}"/>
              </a:ext>
            </a:extLst>
          </p:cNvPr>
          <p:cNvCxnSpPr>
            <a:cxnSpLocks/>
          </p:cNvCxnSpPr>
          <p:nvPr/>
        </p:nvCxnSpPr>
        <p:spPr>
          <a:xfrm>
            <a:off x="196218" y="5052075"/>
            <a:ext cx="2331829" cy="0"/>
          </a:xfrm>
          <a:prstGeom prst="line">
            <a:avLst/>
          </a:prstGeom>
          <a:ln w="66675" cmpd="dbl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425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A3AC399-A148-9B2D-ACCB-AA6BFE485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2F6E6D7-3380-A51A-1A2D-A3321381F9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4525" y="1310184"/>
            <a:ext cx="10467833" cy="3057099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1895683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784</TotalTime>
  <Words>637</Words>
  <Application>Microsoft Office PowerPoint</Application>
  <PresentationFormat>Широкоэкранный</PresentationFormat>
  <Paragraphs>60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Calibri</vt:lpstr>
      <vt:lpstr>Candara</vt:lpstr>
      <vt:lpstr>Times New Roman</vt:lpstr>
      <vt:lpstr>Tw Cen MT</vt:lpstr>
      <vt:lpstr>Tw Cen MT Condensed</vt:lpstr>
      <vt:lpstr>Wingdings 3</vt:lpstr>
      <vt:lpstr>Интеграл</vt:lpstr>
      <vt:lpstr>Алгоритм  проведения итоговой аттестации по программам аспирантуры в АГУ им. В.н. татищева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 проведения итоговой аттестации в АГУ</dc:title>
  <dc:creator>Инна ---</dc:creator>
  <cp:lastModifiedBy>Наталья Александровна Нонко</cp:lastModifiedBy>
  <cp:revision>56</cp:revision>
  <dcterms:created xsi:type="dcterms:W3CDTF">2024-11-14T10:05:25Z</dcterms:created>
  <dcterms:modified xsi:type="dcterms:W3CDTF">2025-11-18T10:24:12Z</dcterms:modified>
</cp:coreProperties>
</file>