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84" r:id="rId4"/>
    <p:sldId id="289" r:id="rId5"/>
    <p:sldId id="285" r:id="rId6"/>
    <p:sldId id="286" r:id="rId7"/>
    <p:sldId id="278" r:id="rId8"/>
    <p:sldId id="279" r:id="rId9"/>
    <p:sldId id="287" r:id="rId10"/>
    <p:sldId id="288" r:id="rId11"/>
    <p:sldId id="281" r:id="rId12"/>
    <p:sldId id="282" r:id="rId13"/>
    <p:sldId id="261" r:id="rId14"/>
    <p:sldId id="266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1"/>
    <p:restoredTop sz="95567" autoAdjust="0"/>
  </p:normalViewPr>
  <p:slideViewPr>
    <p:cSldViewPr snapToGrid="0" snapToObjects="1">
      <p:cViewPr varScale="1">
        <p:scale>
          <a:sx n="83" d="100"/>
          <a:sy n="83" d="100"/>
        </p:scale>
        <p:origin x="1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CEDDF-2183-D44C-93F1-8264DCFFB097}" type="doc">
      <dgm:prSet loTypeId="urn:microsoft.com/office/officeart/2005/8/layout/hProcess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6454F1-53BF-874A-9E49-5B38AB8CAAB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Основные направление магистратуры</a:t>
          </a:r>
          <a:endParaRPr lang="ru-RU" dirty="0">
            <a:solidFill>
              <a:schemeClr val="tx1"/>
            </a:solidFill>
          </a:endParaRPr>
        </a:p>
      </dgm:t>
    </dgm:pt>
    <dgm:pt modelId="{B0C79E1E-57EF-6E44-9B53-DE9241FA37B2}" type="parTrans" cxnId="{7158D49C-C35B-094D-BE76-BC2B4838F06A}">
      <dgm:prSet/>
      <dgm:spPr/>
      <dgm:t>
        <a:bodyPr/>
        <a:lstStyle/>
        <a:p>
          <a:endParaRPr lang="ru-RU"/>
        </a:p>
      </dgm:t>
    </dgm:pt>
    <dgm:pt modelId="{81096176-9AE0-1246-987E-E813625FAEBB}" type="sibTrans" cxnId="{7158D49C-C35B-094D-BE76-BC2B4838F06A}">
      <dgm:prSet/>
      <dgm:spPr/>
      <dgm:t>
        <a:bodyPr/>
        <a:lstStyle/>
        <a:p>
          <a:endParaRPr lang="ru-RU"/>
        </a:p>
      </dgm:t>
    </dgm:pt>
    <dgm:pt modelId="{18C66977-75BE-EE4D-BAD3-0CAAB9638C8D}">
      <dgm:prSet phldrT="[Текст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- Формирование профессиональных компетенций в ходе освоения методики и методологии преподавания химии в средней и высшей школе;</a:t>
          </a:r>
        </a:p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- Современные методы и технологии обучения химии;</a:t>
          </a:r>
        </a:p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- Исследовательская деятельность в сфере актуальных проблем химического образования в школе и в вузе;</a:t>
          </a:r>
          <a:endParaRPr lang="ru-RU" sz="1800" dirty="0"/>
        </a:p>
      </dgm:t>
    </dgm:pt>
    <dgm:pt modelId="{343F1373-D261-744B-B1DA-49B171FD38C8}" type="parTrans" cxnId="{C12FFAF3-9995-DA42-9371-749DAEA08018}">
      <dgm:prSet/>
      <dgm:spPr/>
      <dgm:t>
        <a:bodyPr/>
        <a:lstStyle/>
        <a:p>
          <a:endParaRPr lang="ru-RU"/>
        </a:p>
      </dgm:t>
    </dgm:pt>
    <dgm:pt modelId="{064402A0-1FBD-934D-9BDA-321E283E4A22}" type="sibTrans" cxnId="{C12FFAF3-9995-DA42-9371-749DAEA08018}">
      <dgm:prSet/>
      <dgm:spPr/>
      <dgm:t>
        <a:bodyPr/>
        <a:lstStyle/>
        <a:p>
          <a:endParaRPr lang="ru-RU"/>
        </a:p>
      </dgm:t>
    </dgm:pt>
    <dgm:pt modelId="{1FA84DA9-45BE-104A-ABC7-28C1DB6F61F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Основные направления </a:t>
          </a:r>
          <a:r>
            <a:rPr lang="ru-RU" baseline="0" dirty="0" smtClean="0">
              <a:solidFill>
                <a:schemeClr val="tx1"/>
              </a:solidFill>
            </a:rPr>
            <a:t>кафедры</a:t>
          </a:r>
          <a:endParaRPr lang="ru-RU" dirty="0">
            <a:solidFill>
              <a:schemeClr val="tx1"/>
            </a:solidFill>
          </a:endParaRPr>
        </a:p>
      </dgm:t>
    </dgm:pt>
    <dgm:pt modelId="{26E59695-62EA-7B42-B4A1-E37839F135B9}" type="parTrans" cxnId="{A89A7B64-BAED-0748-8DF9-71FC2F3D72A1}">
      <dgm:prSet/>
      <dgm:spPr/>
      <dgm:t>
        <a:bodyPr/>
        <a:lstStyle/>
        <a:p>
          <a:endParaRPr lang="ru-RU"/>
        </a:p>
      </dgm:t>
    </dgm:pt>
    <dgm:pt modelId="{49621A9C-085F-274D-B7E5-C94251626725}" type="sibTrans" cxnId="{A89A7B64-BAED-0748-8DF9-71FC2F3D72A1}">
      <dgm:prSet/>
      <dgm:spPr/>
      <dgm:t>
        <a:bodyPr/>
        <a:lstStyle/>
        <a:p>
          <a:endParaRPr lang="ru-RU"/>
        </a:p>
      </dgm:t>
    </dgm:pt>
    <dgm:pt modelId="{2530815B-E320-FB42-B2D2-DED1984EC980}">
      <dgm:prSet phldrT="[Текст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- Разработки экспресс-методов определения токсичных веществ и исследование процессов их массопереноса в объектах окружающей среды; </a:t>
          </a:r>
          <a:endParaRPr lang="ru-RU" sz="1800" dirty="0"/>
        </a:p>
      </dgm:t>
    </dgm:pt>
    <dgm:pt modelId="{CE54C3DB-72DF-2349-B9ED-EDA8D2E482FC}" type="parTrans" cxnId="{C83D0FE3-C6D5-2349-9B1B-640A1676C7D9}">
      <dgm:prSet/>
      <dgm:spPr/>
      <dgm:t>
        <a:bodyPr/>
        <a:lstStyle/>
        <a:p>
          <a:endParaRPr lang="ru-RU"/>
        </a:p>
      </dgm:t>
    </dgm:pt>
    <dgm:pt modelId="{44EB1C2F-0E4C-4F45-A7CB-9EB050FAEA66}" type="sibTrans" cxnId="{C83D0FE3-C6D5-2349-9B1B-640A1676C7D9}">
      <dgm:prSet/>
      <dgm:spPr/>
      <dgm:t>
        <a:bodyPr/>
        <a:lstStyle/>
        <a:p>
          <a:endParaRPr lang="ru-RU"/>
        </a:p>
      </dgm:t>
    </dgm:pt>
    <dgm:pt modelId="{4BACAC21-7A0F-194C-964E-4D7C3DBB4C16}">
      <dgm:prSet phldrT="[Текст]" custT="1"/>
      <dgm:spPr/>
      <dgm:t>
        <a:bodyPr/>
        <a:lstStyle/>
        <a:p>
          <a:pPr>
            <a:spcBef>
              <a:spcPct val="0"/>
            </a:spcBef>
            <a:spcAft>
              <a:spcPts val="0"/>
            </a:spcAft>
          </a:pPr>
          <a:endParaRPr lang="ru-RU" sz="1800" dirty="0"/>
        </a:p>
      </dgm:t>
    </dgm:pt>
    <dgm:pt modelId="{28DACD53-81D1-B049-85A5-8B7CAAD68157}" type="parTrans" cxnId="{5294FEA3-DC76-DC46-A063-16409E7D59BA}">
      <dgm:prSet/>
      <dgm:spPr/>
      <dgm:t>
        <a:bodyPr/>
        <a:lstStyle/>
        <a:p>
          <a:endParaRPr lang="ru-RU"/>
        </a:p>
      </dgm:t>
    </dgm:pt>
    <dgm:pt modelId="{0CA84EF1-F87C-274D-8C72-01AF230BCE57}" type="sibTrans" cxnId="{5294FEA3-DC76-DC46-A063-16409E7D59BA}">
      <dgm:prSet/>
      <dgm:spPr/>
      <dgm:t>
        <a:bodyPr/>
        <a:lstStyle/>
        <a:p>
          <a:endParaRPr lang="ru-RU"/>
        </a:p>
      </dgm:t>
    </dgm:pt>
    <dgm:pt modelId="{E0EF7840-14D5-524D-A905-A84E33CDB38B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- Решение управленческих задач развития образовательного учреждения с использованием инновационных технологий;</a:t>
          </a:r>
          <a:endParaRPr lang="ru-RU" sz="1800" dirty="0"/>
        </a:p>
      </dgm:t>
    </dgm:pt>
    <dgm:pt modelId="{8E134360-EFCC-0F44-B936-F07E110968BD}" type="parTrans" cxnId="{3B0B7B07-F66E-204E-BC89-88301612A779}">
      <dgm:prSet/>
      <dgm:spPr/>
      <dgm:t>
        <a:bodyPr/>
        <a:lstStyle/>
        <a:p>
          <a:endParaRPr lang="ru-RU"/>
        </a:p>
      </dgm:t>
    </dgm:pt>
    <dgm:pt modelId="{44500F46-5972-204D-90C2-78F8B1B1C3BB}" type="sibTrans" cxnId="{3B0B7B07-F66E-204E-BC89-88301612A779}">
      <dgm:prSet/>
      <dgm:spPr/>
      <dgm:t>
        <a:bodyPr/>
        <a:lstStyle/>
        <a:p>
          <a:endParaRPr lang="ru-RU"/>
        </a:p>
      </dgm:t>
    </dgm:pt>
    <dgm:pt modelId="{8028545C-E98C-3E40-B89A-C9397EF1D9BB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- Результаты научных исследований в апробации образовательных и исследовательских задач.</a:t>
          </a:r>
          <a:endParaRPr lang="ru-RU" sz="1800" dirty="0"/>
        </a:p>
      </dgm:t>
    </dgm:pt>
    <dgm:pt modelId="{D65FB601-F52E-CD4E-AF34-39CAD684144A}" type="parTrans" cxnId="{093C330A-D4A4-364F-AB1A-D08CD67D32AE}">
      <dgm:prSet/>
      <dgm:spPr/>
      <dgm:t>
        <a:bodyPr/>
        <a:lstStyle/>
        <a:p>
          <a:endParaRPr lang="ru-RU"/>
        </a:p>
      </dgm:t>
    </dgm:pt>
    <dgm:pt modelId="{D3A6B24D-8E61-E04E-8C25-D952138F8750}" type="sibTrans" cxnId="{093C330A-D4A4-364F-AB1A-D08CD67D32AE}">
      <dgm:prSet/>
      <dgm:spPr/>
      <dgm:t>
        <a:bodyPr/>
        <a:lstStyle/>
        <a:p>
          <a:endParaRPr lang="ru-RU"/>
        </a:p>
      </dgm:t>
    </dgm:pt>
    <dgm:pt modelId="{8CBBB8C1-45EF-CE4F-9E80-61519A34683C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- Исследование проблем повышения экологической безопасности при обращении с отходами нефтедобычи, утилизации отходов нефтеперерабатывающей и нефтехимической промышленности</a:t>
          </a:r>
          <a:r>
            <a:rPr lang="en-US" sz="1800" dirty="0" smtClean="0"/>
            <a:t>;</a:t>
          </a:r>
          <a:endParaRPr lang="ru-RU" sz="1800" dirty="0"/>
        </a:p>
      </dgm:t>
    </dgm:pt>
    <dgm:pt modelId="{A95C267F-A86B-1346-8441-00C0364E6BE7}" type="parTrans" cxnId="{AEA5B0AE-4F35-5D49-80D8-C433F6259BB3}">
      <dgm:prSet/>
      <dgm:spPr/>
      <dgm:t>
        <a:bodyPr/>
        <a:lstStyle/>
        <a:p>
          <a:endParaRPr lang="ru-RU"/>
        </a:p>
      </dgm:t>
    </dgm:pt>
    <dgm:pt modelId="{B33CFEE5-BCC8-A948-905D-CB55809DA291}" type="sibTrans" cxnId="{AEA5B0AE-4F35-5D49-80D8-C433F6259BB3}">
      <dgm:prSet/>
      <dgm:spPr/>
      <dgm:t>
        <a:bodyPr/>
        <a:lstStyle/>
        <a:p>
          <a:endParaRPr lang="ru-RU"/>
        </a:p>
      </dgm:t>
    </dgm:pt>
    <dgm:pt modelId="{0B804093-28E7-3F49-87D5-47A8B696A295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1800" dirty="0" smtClean="0"/>
            <a:t>- </a:t>
          </a:r>
          <a:r>
            <a:rPr lang="en-US" sz="1800" dirty="0" err="1" smtClean="0"/>
            <a:t>Создание</a:t>
          </a:r>
          <a:r>
            <a:rPr lang="en-US" sz="1800" dirty="0" smtClean="0"/>
            <a:t> </a:t>
          </a:r>
          <a:r>
            <a:rPr lang="en-US" sz="1800" dirty="0" err="1" smtClean="0"/>
            <a:t>природных</a:t>
          </a:r>
          <a:r>
            <a:rPr lang="en-US" sz="1800" dirty="0" smtClean="0"/>
            <a:t> </a:t>
          </a:r>
          <a:r>
            <a:rPr lang="en-US" sz="1800" dirty="0" err="1" smtClean="0"/>
            <a:t>сорбентов</a:t>
          </a:r>
          <a:r>
            <a:rPr lang="en-US" sz="1800" dirty="0" smtClean="0"/>
            <a:t> для </a:t>
          </a:r>
          <a:r>
            <a:rPr lang="en-US" sz="1800" dirty="0" err="1" smtClean="0"/>
            <a:t>очистки</a:t>
          </a:r>
          <a:r>
            <a:rPr lang="en-US" sz="1800" dirty="0" smtClean="0"/>
            <a:t> </a:t>
          </a:r>
          <a:r>
            <a:rPr lang="en-US" sz="1800" dirty="0" err="1" smtClean="0"/>
            <a:t>объектов</a:t>
          </a:r>
          <a:r>
            <a:rPr lang="en-US" sz="1800" dirty="0" smtClean="0"/>
            <a:t> </a:t>
          </a:r>
          <a:r>
            <a:rPr lang="en-US" sz="1800" dirty="0" err="1" smtClean="0"/>
            <a:t>окружающей</a:t>
          </a:r>
          <a:r>
            <a:rPr lang="en-US" sz="1800" dirty="0" smtClean="0"/>
            <a:t> </a:t>
          </a:r>
          <a:r>
            <a:rPr lang="en-US" sz="1800" dirty="0" err="1" smtClean="0"/>
            <a:t>среды</a:t>
          </a:r>
          <a:r>
            <a:rPr lang="en-US" sz="1800" dirty="0" smtClean="0"/>
            <a:t> от </a:t>
          </a:r>
          <a:r>
            <a:rPr lang="en-US" sz="1800" dirty="0" err="1" smtClean="0"/>
            <a:t>токсикантов</a:t>
          </a:r>
          <a:r>
            <a:rPr lang="en-US" sz="1800" dirty="0" smtClean="0"/>
            <a:t>.</a:t>
          </a:r>
          <a:endParaRPr lang="ru-RU" sz="1800" dirty="0"/>
        </a:p>
      </dgm:t>
    </dgm:pt>
    <dgm:pt modelId="{DAEEF55E-1256-1542-96C4-5F14D999F8DF}" type="parTrans" cxnId="{7C1A6E0D-90C4-4244-9A25-F43C57C37F0B}">
      <dgm:prSet/>
      <dgm:spPr/>
      <dgm:t>
        <a:bodyPr/>
        <a:lstStyle/>
        <a:p>
          <a:endParaRPr lang="ru-RU"/>
        </a:p>
      </dgm:t>
    </dgm:pt>
    <dgm:pt modelId="{5265BE96-EB6D-CC49-817E-6C20ABCC2B7D}" type="sibTrans" cxnId="{7C1A6E0D-90C4-4244-9A25-F43C57C37F0B}">
      <dgm:prSet/>
      <dgm:spPr/>
      <dgm:t>
        <a:bodyPr/>
        <a:lstStyle/>
        <a:p>
          <a:endParaRPr lang="ru-RU"/>
        </a:p>
      </dgm:t>
    </dgm:pt>
    <dgm:pt modelId="{8DDC5FBD-7436-854D-9577-2B7648203C67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- Квантово-химическое и математическое моделирование в </a:t>
          </a:r>
          <a:r>
            <a:rPr lang="ru-RU" sz="1800" dirty="0" err="1" smtClean="0"/>
            <a:t>экохимических</a:t>
          </a:r>
          <a:r>
            <a:rPr lang="ru-RU" sz="1800" dirty="0" smtClean="0"/>
            <a:t> процессов.</a:t>
          </a:r>
          <a:endParaRPr lang="ru-RU" sz="1800" dirty="0"/>
        </a:p>
      </dgm:t>
    </dgm:pt>
    <dgm:pt modelId="{64AB1ABB-ACDC-CF46-B50C-AFE20C863143}" type="parTrans" cxnId="{8FB0C85F-CB2F-AE48-B56A-3F2942138B2C}">
      <dgm:prSet/>
      <dgm:spPr/>
      <dgm:t>
        <a:bodyPr/>
        <a:lstStyle/>
        <a:p>
          <a:endParaRPr lang="ru-RU"/>
        </a:p>
      </dgm:t>
    </dgm:pt>
    <dgm:pt modelId="{D8769CDA-A164-D24E-AD48-FB61299BC817}" type="sibTrans" cxnId="{8FB0C85F-CB2F-AE48-B56A-3F2942138B2C}">
      <dgm:prSet/>
      <dgm:spPr/>
      <dgm:t>
        <a:bodyPr/>
        <a:lstStyle/>
        <a:p>
          <a:endParaRPr lang="ru-RU"/>
        </a:p>
      </dgm:t>
    </dgm:pt>
    <dgm:pt modelId="{DC9953E0-62A6-114A-B690-9B643666FBFA}" type="pres">
      <dgm:prSet presAssocID="{E14CEDDF-2183-D44C-93F1-8264DCFFB0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99550-AA7A-0449-B37A-E2E8AB37E4C4}" type="pres">
      <dgm:prSet presAssocID="{2F6454F1-53BF-874A-9E49-5B38AB8CAAB8}" presName="compositeNode" presStyleCnt="0">
        <dgm:presLayoutVars>
          <dgm:bulletEnabled val="1"/>
        </dgm:presLayoutVars>
      </dgm:prSet>
      <dgm:spPr/>
    </dgm:pt>
    <dgm:pt modelId="{E21ACDBB-C27B-FC46-82B3-5E1615EA4195}" type="pres">
      <dgm:prSet presAssocID="{2F6454F1-53BF-874A-9E49-5B38AB8CAAB8}" presName="bgRect" presStyleLbl="node1" presStyleIdx="0" presStyleCnt="2" custLinFactNeighborX="-690" custLinFactNeighborY="-4887"/>
      <dgm:spPr/>
      <dgm:t>
        <a:bodyPr/>
        <a:lstStyle/>
        <a:p>
          <a:endParaRPr lang="ru-RU"/>
        </a:p>
      </dgm:t>
    </dgm:pt>
    <dgm:pt modelId="{BE1FD075-F921-9941-BE02-E0F83D089482}" type="pres">
      <dgm:prSet presAssocID="{2F6454F1-53BF-874A-9E49-5B38AB8CAAB8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FD84B-98A6-B846-A385-2EFD25830FA7}" type="pres">
      <dgm:prSet presAssocID="{2F6454F1-53BF-874A-9E49-5B38AB8CAAB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0D373-CBF1-CA47-BF70-6E8EC17568C2}" type="pres">
      <dgm:prSet presAssocID="{81096176-9AE0-1246-987E-E813625FAEBB}" presName="hSp" presStyleCnt="0"/>
      <dgm:spPr/>
    </dgm:pt>
    <dgm:pt modelId="{99D088F6-5C84-6540-A78A-EB7F28D53B84}" type="pres">
      <dgm:prSet presAssocID="{81096176-9AE0-1246-987E-E813625FAEBB}" presName="vProcSp" presStyleCnt="0"/>
      <dgm:spPr/>
    </dgm:pt>
    <dgm:pt modelId="{46E09D3D-EC68-7543-BECE-F51AAA08DE29}" type="pres">
      <dgm:prSet presAssocID="{81096176-9AE0-1246-987E-E813625FAEBB}" presName="vSp1" presStyleCnt="0"/>
      <dgm:spPr/>
    </dgm:pt>
    <dgm:pt modelId="{6E74F478-2A03-D946-A561-5BD2D3BA83B3}" type="pres">
      <dgm:prSet presAssocID="{81096176-9AE0-1246-987E-E813625FAEBB}" presName="simulatedConn" presStyleLbl="solidFgAcc1" presStyleIdx="0" presStyleCnt="1" custScaleX="63600" custScaleY="38941" custLinFactNeighborX="-17160" custLinFactNeighborY="10464"/>
      <dgm:spPr/>
      <dgm:t>
        <a:bodyPr/>
        <a:lstStyle/>
        <a:p>
          <a:endParaRPr lang="ru-RU"/>
        </a:p>
      </dgm:t>
    </dgm:pt>
    <dgm:pt modelId="{7F981B1E-839D-0C42-B5E5-330AB4A63636}" type="pres">
      <dgm:prSet presAssocID="{81096176-9AE0-1246-987E-E813625FAEBB}" presName="vSp2" presStyleCnt="0"/>
      <dgm:spPr/>
    </dgm:pt>
    <dgm:pt modelId="{FB43C6D0-5D62-2943-98C1-C1FC325D0A0E}" type="pres">
      <dgm:prSet presAssocID="{81096176-9AE0-1246-987E-E813625FAEBB}" presName="sibTrans" presStyleCnt="0"/>
      <dgm:spPr/>
    </dgm:pt>
    <dgm:pt modelId="{79ECBABE-9BA0-FA45-9EE3-4DA226654F50}" type="pres">
      <dgm:prSet presAssocID="{1FA84DA9-45BE-104A-ABC7-28C1DB6F61F4}" presName="compositeNode" presStyleCnt="0">
        <dgm:presLayoutVars>
          <dgm:bulletEnabled val="1"/>
        </dgm:presLayoutVars>
      </dgm:prSet>
      <dgm:spPr/>
    </dgm:pt>
    <dgm:pt modelId="{C28E0FE7-D703-B342-B015-ED21402D4FCA}" type="pres">
      <dgm:prSet presAssocID="{1FA84DA9-45BE-104A-ABC7-28C1DB6F61F4}" presName="bgRect" presStyleLbl="node1" presStyleIdx="1" presStyleCnt="2" custLinFactNeighborX="23" custLinFactNeighborY="-4192"/>
      <dgm:spPr/>
      <dgm:t>
        <a:bodyPr/>
        <a:lstStyle/>
        <a:p>
          <a:endParaRPr lang="ru-RU"/>
        </a:p>
      </dgm:t>
    </dgm:pt>
    <dgm:pt modelId="{A34B0845-8F23-4244-91BE-15625D764CF9}" type="pres">
      <dgm:prSet presAssocID="{1FA84DA9-45BE-104A-ABC7-28C1DB6F61F4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14F8D-2FBD-8449-8E5A-15A20C0B4FCF}" type="pres">
      <dgm:prSet presAssocID="{1FA84DA9-45BE-104A-ABC7-28C1DB6F61F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3D0FE3-C6D5-2349-9B1B-640A1676C7D9}" srcId="{1FA84DA9-45BE-104A-ABC7-28C1DB6F61F4}" destId="{2530815B-E320-FB42-B2D2-DED1984EC980}" srcOrd="0" destOrd="0" parTransId="{CE54C3DB-72DF-2349-B9ED-EDA8D2E482FC}" sibTransId="{44EB1C2F-0E4C-4F45-A7CB-9EB050FAEA66}"/>
    <dgm:cxn modelId="{8BFC4371-65A5-9049-BBA8-5C47813803B4}" type="presOf" srcId="{8028545C-E98C-3E40-B89A-C9397EF1D9BB}" destId="{449FD84B-98A6-B846-A385-2EFD25830FA7}" srcOrd="0" destOrd="2" presId="urn:microsoft.com/office/officeart/2005/8/layout/hProcess7"/>
    <dgm:cxn modelId="{F74ECC8E-A652-0D45-A3BA-80650CA24B34}" type="presOf" srcId="{2F6454F1-53BF-874A-9E49-5B38AB8CAAB8}" destId="{E21ACDBB-C27B-FC46-82B3-5E1615EA4195}" srcOrd="0" destOrd="0" presId="urn:microsoft.com/office/officeart/2005/8/layout/hProcess7"/>
    <dgm:cxn modelId="{F6DE3A54-9E7F-2A48-8CE4-694BA8BFF755}" type="presOf" srcId="{8CBBB8C1-45EF-CE4F-9E80-61519A34683C}" destId="{1CD14F8D-2FBD-8449-8E5A-15A20C0B4FCF}" srcOrd="0" destOrd="1" presId="urn:microsoft.com/office/officeart/2005/8/layout/hProcess7"/>
    <dgm:cxn modelId="{F3B3D5A0-A6E7-F04C-A211-DD1DF7EE18EA}" type="presOf" srcId="{1FA84DA9-45BE-104A-ABC7-28C1DB6F61F4}" destId="{C28E0FE7-D703-B342-B015-ED21402D4FCA}" srcOrd="0" destOrd="0" presId="urn:microsoft.com/office/officeart/2005/8/layout/hProcess7"/>
    <dgm:cxn modelId="{A2741DD7-9E3C-5D49-92C9-EDB11B6CAEF7}" type="presOf" srcId="{1FA84DA9-45BE-104A-ABC7-28C1DB6F61F4}" destId="{A34B0845-8F23-4244-91BE-15625D764CF9}" srcOrd="1" destOrd="0" presId="urn:microsoft.com/office/officeart/2005/8/layout/hProcess7"/>
    <dgm:cxn modelId="{BCC79622-C90D-7645-85BC-AA04D3D574B7}" type="presOf" srcId="{2F6454F1-53BF-874A-9E49-5B38AB8CAAB8}" destId="{BE1FD075-F921-9941-BE02-E0F83D089482}" srcOrd="1" destOrd="0" presId="urn:microsoft.com/office/officeart/2005/8/layout/hProcess7"/>
    <dgm:cxn modelId="{C25628E4-0581-7048-89D0-C8F7D12C4BEF}" type="presOf" srcId="{0B804093-28E7-3F49-87D5-47A8B696A295}" destId="{1CD14F8D-2FBD-8449-8E5A-15A20C0B4FCF}" srcOrd="0" destOrd="2" presId="urn:microsoft.com/office/officeart/2005/8/layout/hProcess7"/>
    <dgm:cxn modelId="{3B0B7B07-F66E-204E-BC89-88301612A779}" srcId="{2F6454F1-53BF-874A-9E49-5B38AB8CAAB8}" destId="{E0EF7840-14D5-524D-A905-A84E33CDB38B}" srcOrd="1" destOrd="0" parTransId="{8E134360-EFCC-0F44-B936-F07E110968BD}" sibTransId="{44500F46-5972-204D-90C2-78F8B1B1C3BB}"/>
    <dgm:cxn modelId="{5294FEA3-DC76-DC46-A063-16409E7D59BA}" srcId="{2F6454F1-53BF-874A-9E49-5B38AB8CAAB8}" destId="{4BACAC21-7A0F-194C-964E-4D7C3DBB4C16}" srcOrd="3" destOrd="0" parTransId="{28DACD53-81D1-B049-85A5-8B7CAAD68157}" sibTransId="{0CA84EF1-F87C-274D-8C72-01AF230BCE57}"/>
    <dgm:cxn modelId="{C12FFAF3-9995-DA42-9371-749DAEA08018}" srcId="{2F6454F1-53BF-874A-9E49-5B38AB8CAAB8}" destId="{18C66977-75BE-EE4D-BAD3-0CAAB9638C8D}" srcOrd="0" destOrd="0" parTransId="{343F1373-D261-744B-B1DA-49B171FD38C8}" sibTransId="{064402A0-1FBD-934D-9BDA-321E283E4A22}"/>
    <dgm:cxn modelId="{3E82F25F-F4B8-8C48-980E-BF85B5F3F369}" type="presOf" srcId="{2530815B-E320-FB42-B2D2-DED1984EC980}" destId="{1CD14F8D-2FBD-8449-8E5A-15A20C0B4FCF}" srcOrd="0" destOrd="0" presId="urn:microsoft.com/office/officeart/2005/8/layout/hProcess7"/>
    <dgm:cxn modelId="{7C1A6E0D-90C4-4244-9A25-F43C57C37F0B}" srcId="{1FA84DA9-45BE-104A-ABC7-28C1DB6F61F4}" destId="{0B804093-28E7-3F49-87D5-47A8B696A295}" srcOrd="2" destOrd="0" parTransId="{DAEEF55E-1256-1542-96C4-5F14D999F8DF}" sibTransId="{5265BE96-EB6D-CC49-817E-6C20ABCC2B7D}"/>
    <dgm:cxn modelId="{DADB5AD9-EFAD-FE41-8B1D-2DDB6A92AF37}" type="presOf" srcId="{18C66977-75BE-EE4D-BAD3-0CAAB9638C8D}" destId="{449FD84B-98A6-B846-A385-2EFD25830FA7}" srcOrd="0" destOrd="0" presId="urn:microsoft.com/office/officeart/2005/8/layout/hProcess7"/>
    <dgm:cxn modelId="{A89A7B64-BAED-0748-8DF9-71FC2F3D72A1}" srcId="{E14CEDDF-2183-D44C-93F1-8264DCFFB097}" destId="{1FA84DA9-45BE-104A-ABC7-28C1DB6F61F4}" srcOrd="1" destOrd="0" parTransId="{26E59695-62EA-7B42-B4A1-E37839F135B9}" sibTransId="{49621A9C-085F-274D-B7E5-C94251626725}"/>
    <dgm:cxn modelId="{3598BCDD-0614-0444-87EE-3B5B727FEC7A}" type="presOf" srcId="{8DDC5FBD-7436-854D-9577-2B7648203C67}" destId="{1CD14F8D-2FBD-8449-8E5A-15A20C0B4FCF}" srcOrd="0" destOrd="3" presId="urn:microsoft.com/office/officeart/2005/8/layout/hProcess7"/>
    <dgm:cxn modelId="{8FB0C85F-CB2F-AE48-B56A-3F2942138B2C}" srcId="{1FA84DA9-45BE-104A-ABC7-28C1DB6F61F4}" destId="{8DDC5FBD-7436-854D-9577-2B7648203C67}" srcOrd="3" destOrd="0" parTransId="{64AB1ABB-ACDC-CF46-B50C-AFE20C863143}" sibTransId="{D8769CDA-A164-D24E-AD48-FB61299BC817}"/>
    <dgm:cxn modelId="{36E704BF-93A5-5447-8883-BA73E1D0927D}" type="presOf" srcId="{E0EF7840-14D5-524D-A905-A84E33CDB38B}" destId="{449FD84B-98A6-B846-A385-2EFD25830FA7}" srcOrd="0" destOrd="1" presId="urn:microsoft.com/office/officeart/2005/8/layout/hProcess7"/>
    <dgm:cxn modelId="{093C330A-D4A4-364F-AB1A-D08CD67D32AE}" srcId="{2F6454F1-53BF-874A-9E49-5B38AB8CAAB8}" destId="{8028545C-E98C-3E40-B89A-C9397EF1D9BB}" srcOrd="2" destOrd="0" parTransId="{D65FB601-F52E-CD4E-AF34-39CAD684144A}" sibTransId="{D3A6B24D-8E61-E04E-8C25-D952138F8750}"/>
    <dgm:cxn modelId="{E2113B2B-94C8-8B47-9DB0-1DE1941C7A59}" type="presOf" srcId="{E14CEDDF-2183-D44C-93F1-8264DCFFB097}" destId="{DC9953E0-62A6-114A-B690-9B643666FBFA}" srcOrd="0" destOrd="0" presId="urn:microsoft.com/office/officeart/2005/8/layout/hProcess7"/>
    <dgm:cxn modelId="{AEA5B0AE-4F35-5D49-80D8-C433F6259BB3}" srcId="{1FA84DA9-45BE-104A-ABC7-28C1DB6F61F4}" destId="{8CBBB8C1-45EF-CE4F-9E80-61519A34683C}" srcOrd="1" destOrd="0" parTransId="{A95C267F-A86B-1346-8441-00C0364E6BE7}" sibTransId="{B33CFEE5-BCC8-A948-905D-CB55809DA291}"/>
    <dgm:cxn modelId="{7158D49C-C35B-094D-BE76-BC2B4838F06A}" srcId="{E14CEDDF-2183-D44C-93F1-8264DCFFB097}" destId="{2F6454F1-53BF-874A-9E49-5B38AB8CAAB8}" srcOrd="0" destOrd="0" parTransId="{B0C79E1E-57EF-6E44-9B53-DE9241FA37B2}" sibTransId="{81096176-9AE0-1246-987E-E813625FAEBB}"/>
    <dgm:cxn modelId="{ED6FC8D9-987D-F643-9556-1F4C0405390A}" type="presOf" srcId="{4BACAC21-7A0F-194C-964E-4D7C3DBB4C16}" destId="{449FD84B-98A6-B846-A385-2EFD25830FA7}" srcOrd="0" destOrd="3" presId="urn:microsoft.com/office/officeart/2005/8/layout/hProcess7"/>
    <dgm:cxn modelId="{ACBB6B30-97F8-7E42-A21D-4FDCED14B7BA}" type="presParOf" srcId="{DC9953E0-62A6-114A-B690-9B643666FBFA}" destId="{EB199550-AA7A-0449-B37A-E2E8AB37E4C4}" srcOrd="0" destOrd="0" presId="urn:microsoft.com/office/officeart/2005/8/layout/hProcess7"/>
    <dgm:cxn modelId="{607351A6-6DFA-F34A-AF6D-E81C22D7E56B}" type="presParOf" srcId="{EB199550-AA7A-0449-B37A-E2E8AB37E4C4}" destId="{E21ACDBB-C27B-FC46-82B3-5E1615EA4195}" srcOrd="0" destOrd="0" presId="urn:microsoft.com/office/officeart/2005/8/layout/hProcess7"/>
    <dgm:cxn modelId="{5580F9A5-E51B-A142-BA48-CFDD8733F508}" type="presParOf" srcId="{EB199550-AA7A-0449-B37A-E2E8AB37E4C4}" destId="{BE1FD075-F921-9941-BE02-E0F83D089482}" srcOrd="1" destOrd="0" presId="urn:microsoft.com/office/officeart/2005/8/layout/hProcess7"/>
    <dgm:cxn modelId="{763C0DC5-B0B1-5D41-88AD-F05009C40B17}" type="presParOf" srcId="{EB199550-AA7A-0449-B37A-E2E8AB37E4C4}" destId="{449FD84B-98A6-B846-A385-2EFD25830FA7}" srcOrd="2" destOrd="0" presId="urn:microsoft.com/office/officeart/2005/8/layout/hProcess7"/>
    <dgm:cxn modelId="{14867980-6D3D-2045-9A2A-B2B290B06922}" type="presParOf" srcId="{DC9953E0-62A6-114A-B690-9B643666FBFA}" destId="{6EA0D373-CBF1-CA47-BF70-6E8EC17568C2}" srcOrd="1" destOrd="0" presId="urn:microsoft.com/office/officeart/2005/8/layout/hProcess7"/>
    <dgm:cxn modelId="{A234F2AC-E5D6-C44F-9B10-F3221DB11E9C}" type="presParOf" srcId="{DC9953E0-62A6-114A-B690-9B643666FBFA}" destId="{99D088F6-5C84-6540-A78A-EB7F28D53B84}" srcOrd="2" destOrd="0" presId="urn:microsoft.com/office/officeart/2005/8/layout/hProcess7"/>
    <dgm:cxn modelId="{2D3F08E9-76D5-3448-AF0F-45CE40BEBD4F}" type="presParOf" srcId="{99D088F6-5C84-6540-A78A-EB7F28D53B84}" destId="{46E09D3D-EC68-7543-BECE-F51AAA08DE29}" srcOrd="0" destOrd="0" presId="urn:microsoft.com/office/officeart/2005/8/layout/hProcess7"/>
    <dgm:cxn modelId="{CDA3C00E-C644-6543-8D44-33E5D8FB0534}" type="presParOf" srcId="{99D088F6-5C84-6540-A78A-EB7F28D53B84}" destId="{6E74F478-2A03-D946-A561-5BD2D3BA83B3}" srcOrd="1" destOrd="0" presId="urn:microsoft.com/office/officeart/2005/8/layout/hProcess7"/>
    <dgm:cxn modelId="{863ED2F2-CB8A-8948-91E8-3D6D2184A342}" type="presParOf" srcId="{99D088F6-5C84-6540-A78A-EB7F28D53B84}" destId="{7F981B1E-839D-0C42-B5E5-330AB4A63636}" srcOrd="2" destOrd="0" presId="urn:microsoft.com/office/officeart/2005/8/layout/hProcess7"/>
    <dgm:cxn modelId="{763CE2CC-879A-C742-8934-11986EDBB550}" type="presParOf" srcId="{DC9953E0-62A6-114A-B690-9B643666FBFA}" destId="{FB43C6D0-5D62-2943-98C1-C1FC325D0A0E}" srcOrd="3" destOrd="0" presId="urn:microsoft.com/office/officeart/2005/8/layout/hProcess7"/>
    <dgm:cxn modelId="{6DA21DB7-7681-FB43-8B3A-71F732046778}" type="presParOf" srcId="{DC9953E0-62A6-114A-B690-9B643666FBFA}" destId="{79ECBABE-9BA0-FA45-9EE3-4DA226654F50}" srcOrd="4" destOrd="0" presId="urn:microsoft.com/office/officeart/2005/8/layout/hProcess7"/>
    <dgm:cxn modelId="{E83915EA-AFA6-2D4E-ACA4-BD58CCBEEE5D}" type="presParOf" srcId="{79ECBABE-9BA0-FA45-9EE3-4DA226654F50}" destId="{C28E0FE7-D703-B342-B015-ED21402D4FCA}" srcOrd="0" destOrd="0" presId="urn:microsoft.com/office/officeart/2005/8/layout/hProcess7"/>
    <dgm:cxn modelId="{0017ACFC-9219-5D49-A2C0-5571B875D280}" type="presParOf" srcId="{79ECBABE-9BA0-FA45-9EE3-4DA226654F50}" destId="{A34B0845-8F23-4244-91BE-15625D764CF9}" srcOrd="1" destOrd="0" presId="urn:microsoft.com/office/officeart/2005/8/layout/hProcess7"/>
    <dgm:cxn modelId="{1D52B1C2-8464-CF48-A2A3-F37FF9FE9E1C}" type="presParOf" srcId="{79ECBABE-9BA0-FA45-9EE3-4DA226654F50}" destId="{1CD14F8D-2FBD-8449-8E5A-15A20C0B4FC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2B0491-4710-7F4F-8552-FA2470934DB3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1936F0-15FB-8A42-9449-D1DA6F0A1242}">
      <dgm:prSet phldrT="[Текст]"/>
      <dgm:spPr/>
      <dgm:t>
        <a:bodyPr/>
        <a:lstStyle/>
        <a:p>
          <a:r>
            <a:rPr lang="ru-RU" dirty="0" smtClean="0"/>
            <a:t>Средние образовательные учреждения (школы)</a:t>
          </a:r>
          <a:endParaRPr lang="ru-RU" dirty="0"/>
        </a:p>
      </dgm:t>
    </dgm:pt>
    <dgm:pt modelId="{95BC3B42-3C96-1149-B2E8-6B746A29155D}" type="parTrans" cxnId="{EA7465B2-95D3-CC4C-A367-6B32EE920D9E}">
      <dgm:prSet/>
      <dgm:spPr/>
      <dgm:t>
        <a:bodyPr/>
        <a:lstStyle/>
        <a:p>
          <a:endParaRPr lang="ru-RU"/>
        </a:p>
      </dgm:t>
    </dgm:pt>
    <dgm:pt modelId="{F63376C8-BB39-D84D-B77D-BAA5E9EDBA52}" type="sibTrans" cxnId="{EA7465B2-95D3-CC4C-A367-6B32EE920D9E}">
      <dgm:prSet/>
      <dgm:spPr/>
      <dgm:t>
        <a:bodyPr/>
        <a:lstStyle/>
        <a:p>
          <a:endParaRPr lang="ru-RU"/>
        </a:p>
      </dgm:t>
    </dgm:pt>
    <dgm:pt modelId="{13CF5A7B-7947-6349-8CCA-29FAA32D94BB}">
      <dgm:prSet phldrT="[Текст]"/>
      <dgm:spPr/>
      <dgm:t>
        <a:bodyPr/>
        <a:lstStyle/>
        <a:p>
          <a:r>
            <a:rPr lang="ru-RU" dirty="0" smtClean="0"/>
            <a:t>Высшие образовательные учреждения (ВУЗы)</a:t>
          </a:r>
          <a:endParaRPr lang="ru-RU" dirty="0"/>
        </a:p>
      </dgm:t>
    </dgm:pt>
    <dgm:pt modelId="{85D860B7-FF19-B04B-86B7-62DC86268FC8}" type="parTrans" cxnId="{AA0363BD-F5C1-4D44-A0A8-9A03B3506862}">
      <dgm:prSet/>
      <dgm:spPr/>
      <dgm:t>
        <a:bodyPr/>
        <a:lstStyle/>
        <a:p>
          <a:endParaRPr lang="ru-RU"/>
        </a:p>
      </dgm:t>
    </dgm:pt>
    <dgm:pt modelId="{59E59409-FD36-F645-AECE-8632A07E0DF2}" type="sibTrans" cxnId="{AA0363BD-F5C1-4D44-A0A8-9A03B3506862}">
      <dgm:prSet/>
      <dgm:spPr/>
      <dgm:t>
        <a:bodyPr/>
        <a:lstStyle/>
        <a:p>
          <a:endParaRPr lang="ru-RU"/>
        </a:p>
      </dgm:t>
    </dgm:pt>
    <dgm:pt modelId="{5F6B8C5F-ED33-CF49-84D1-44CB0716006F}">
      <dgm:prSet phldrT="[Текст]"/>
      <dgm:spPr/>
      <dgm:t>
        <a:bodyPr/>
        <a:lstStyle/>
        <a:p>
          <a:r>
            <a:rPr lang="ru-RU" dirty="0" smtClean="0"/>
            <a:t>Центры дополнительного образования </a:t>
          </a:r>
          <a:endParaRPr lang="ru-RU" dirty="0"/>
        </a:p>
      </dgm:t>
    </dgm:pt>
    <dgm:pt modelId="{2AFF2381-0521-254E-B381-2B6F2A83BC1D}" type="parTrans" cxnId="{AEB05304-C3EF-624D-A2B3-E221C9EBAC7C}">
      <dgm:prSet/>
      <dgm:spPr/>
      <dgm:t>
        <a:bodyPr/>
        <a:lstStyle/>
        <a:p>
          <a:endParaRPr lang="ru-RU"/>
        </a:p>
      </dgm:t>
    </dgm:pt>
    <dgm:pt modelId="{6C02BCBE-8CAD-FC46-B68F-4353C2791E22}" type="sibTrans" cxnId="{AEB05304-C3EF-624D-A2B3-E221C9EBAC7C}">
      <dgm:prSet/>
      <dgm:spPr/>
      <dgm:t>
        <a:bodyPr/>
        <a:lstStyle/>
        <a:p>
          <a:endParaRPr lang="ru-RU"/>
        </a:p>
      </dgm:t>
    </dgm:pt>
    <dgm:pt modelId="{016C4A9F-A76C-0947-A1B1-B0D759D4991B}">
      <dgm:prSet phldrT="[Текст]"/>
      <dgm:spPr/>
      <dgm:t>
        <a:bodyPr/>
        <a:lstStyle/>
        <a:p>
          <a:r>
            <a:rPr lang="ru-RU" dirty="0" smtClean="0"/>
            <a:t>Средне специальные образовательные учреждения (колледжи)</a:t>
          </a:r>
          <a:endParaRPr lang="ru-RU" dirty="0"/>
        </a:p>
      </dgm:t>
    </dgm:pt>
    <dgm:pt modelId="{A1096D26-78E3-2142-BFA2-B0FCD865F03E}" type="parTrans" cxnId="{07A2291A-D5B0-A048-85C5-AEE88606FB3B}">
      <dgm:prSet/>
      <dgm:spPr/>
      <dgm:t>
        <a:bodyPr/>
        <a:lstStyle/>
        <a:p>
          <a:endParaRPr lang="ru-RU"/>
        </a:p>
      </dgm:t>
    </dgm:pt>
    <dgm:pt modelId="{A8A0700E-7205-CA4F-8BB7-CC52E108EBF4}" type="sibTrans" cxnId="{07A2291A-D5B0-A048-85C5-AEE88606FB3B}">
      <dgm:prSet/>
      <dgm:spPr/>
      <dgm:t>
        <a:bodyPr/>
        <a:lstStyle/>
        <a:p>
          <a:endParaRPr lang="ru-RU"/>
        </a:p>
      </dgm:t>
    </dgm:pt>
    <dgm:pt modelId="{FE851EAA-6455-C240-8A6E-202B636FCCD5}" type="pres">
      <dgm:prSet presAssocID="{EC2B0491-4710-7F4F-8552-FA2470934D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33A49C-2B87-E54F-8C87-9A0E1D45D993}" type="pres">
      <dgm:prSet presAssocID="{411936F0-15FB-8A42-9449-D1DA6F0A1242}" presName="node" presStyleLbl="node1" presStyleIdx="0" presStyleCnt="4" custScaleX="245858" custScaleY="120331" custRadScaleRad="86422" custRadScaleInc="5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6F45-DABA-8B44-B7E6-79F8D35FCCCB}" type="pres">
      <dgm:prSet presAssocID="{411936F0-15FB-8A42-9449-D1DA6F0A1242}" presName="spNode" presStyleCnt="0"/>
      <dgm:spPr/>
    </dgm:pt>
    <dgm:pt modelId="{E33BACA1-D89D-1B49-AD31-26B30804FECF}" type="pres">
      <dgm:prSet presAssocID="{F63376C8-BB39-D84D-B77D-BAA5E9EDBA52}" presName="sibTrans" presStyleLbl="sibTrans1D1" presStyleIdx="0" presStyleCnt="4"/>
      <dgm:spPr/>
      <dgm:t>
        <a:bodyPr/>
        <a:lstStyle/>
        <a:p>
          <a:endParaRPr lang="ru-RU"/>
        </a:p>
      </dgm:t>
    </dgm:pt>
    <dgm:pt modelId="{9494CA7F-101A-4B4D-A7F3-F71842324F42}" type="pres">
      <dgm:prSet presAssocID="{13CF5A7B-7947-6349-8CCA-29FAA32D94BB}" presName="node" presStyleLbl="node1" presStyleIdx="1" presStyleCnt="4" custScaleX="225430" custScaleY="116006" custRadScaleRad="170741" custRadScaleInc="3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F678A-D45A-6C4C-980E-AE596902AF42}" type="pres">
      <dgm:prSet presAssocID="{13CF5A7B-7947-6349-8CCA-29FAA32D94BB}" presName="spNode" presStyleCnt="0"/>
      <dgm:spPr/>
    </dgm:pt>
    <dgm:pt modelId="{4AF83BA2-4157-844A-98F7-1DBC6F643D2A}" type="pres">
      <dgm:prSet presAssocID="{59E59409-FD36-F645-AECE-8632A07E0DF2}" presName="sibTrans" presStyleLbl="sibTrans1D1" presStyleIdx="1" presStyleCnt="4"/>
      <dgm:spPr/>
      <dgm:t>
        <a:bodyPr/>
        <a:lstStyle/>
        <a:p>
          <a:endParaRPr lang="ru-RU"/>
        </a:p>
      </dgm:t>
    </dgm:pt>
    <dgm:pt modelId="{362F22BF-F88F-8B4D-9A5E-1DE881EDF2AF}" type="pres">
      <dgm:prSet presAssocID="{5F6B8C5F-ED33-CF49-84D1-44CB0716006F}" presName="node" presStyleLbl="node1" presStyleIdx="2" presStyleCnt="4" custScaleX="234308" custScaleY="123920" custRadScaleRad="91077" custRadScaleInc="8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FBD4B-3F00-E947-8B8B-36230DCF98C3}" type="pres">
      <dgm:prSet presAssocID="{5F6B8C5F-ED33-CF49-84D1-44CB0716006F}" presName="spNode" presStyleCnt="0"/>
      <dgm:spPr/>
    </dgm:pt>
    <dgm:pt modelId="{705CF745-3EFE-B449-B385-5352EFEACF69}" type="pres">
      <dgm:prSet presAssocID="{6C02BCBE-8CAD-FC46-B68F-4353C2791E2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7A8F96E5-04CC-A74A-8D20-C512B3D40988}" type="pres">
      <dgm:prSet presAssocID="{016C4A9F-A76C-0947-A1B1-B0D759D4991B}" presName="node" presStyleLbl="node1" presStyleIdx="3" presStyleCnt="4" custScaleX="247188" custScaleY="117530" custRadScaleRad="179253" custRadScaleInc="-1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FD523-45CB-6046-B97C-BFA9E15716CC}" type="pres">
      <dgm:prSet presAssocID="{016C4A9F-A76C-0947-A1B1-B0D759D4991B}" presName="spNode" presStyleCnt="0"/>
      <dgm:spPr/>
    </dgm:pt>
    <dgm:pt modelId="{B2168594-7EA0-DF4D-9536-F56E4611D265}" type="pres">
      <dgm:prSet presAssocID="{A8A0700E-7205-CA4F-8BB7-CC52E108EBF4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54A60746-EA30-C04B-9A07-38F6C694216C}" type="presOf" srcId="{016C4A9F-A76C-0947-A1B1-B0D759D4991B}" destId="{7A8F96E5-04CC-A74A-8D20-C512B3D40988}" srcOrd="0" destOrd="0" presId="urn:microsoft.com/office/officeart/2005/8/layout/cycle6"/>
    <dgm:cxn modelId="{AEB05304-C3EF-624D-A2B3-E221C9EBAC7C}" srcId="{EC2B0491-4710-7F4F-8552-FA2470934DB3}" destId="{5F6B8C5F-ED33-CF49-84D1-44CB0716006F}" srcOrd="2" destOrd="0" parTransId="{2AFF2381-0521-254E-B381-2B6F2A83BC1D}" sibTransId="{6C02BCBE-8CAD-FC46-B68F-4353C2791E22}"/>
    <dgm:cxn modelId="{0D220373-10A4-DC4C-A747-B0143F090C6E}" type="presOf" srcId="{411936F0-15FB-8A42-9449-D1DA6F0A1242}" destId="{F833A49C-2B87-E54F-8C87-9A0E1D45D993}" srcOrd="0" destOrd="0" presId="urn:microsoft.com/office/officeart/2005/8/layout/cycle6"/>
    <dgm:cxn modelId="{38BD5760-5533-DB44-8997-80DF649EA078}" type="presOf" srcId="{A8A0700E-7205-CA4F-8BB7-CC52E108EBF4}" destId="{B2168594-7EA0-DF4D-9536-F56E4611D265}" srcOrd="0" destOrd="0" presId="urn:microsoft.com/office/officeart/2005/8/layout/cycle6"/>
    <dgm:cxn modelId="{AA0363BD-F5C1-4D44-A0A8-9A03B3506862}" srcId="{EC2B0491-4710-7F4F-8552-FA2470934DB3}" destId="{13CF5A7B-7947-6349-8CCA-29FAA32D94BB}" srcOrd="1" destOrd="0" parTransId="{85D860B7-FF19-B04B-86B7-62DC86268FC8}" sibTransId="{59E59409-FD36-F645-AECE-8632A07E0DF2}"/>
    <dgm:cxn modelId="{07A2291A-D5B0-A048-85C5-AEE88606FB3B}" srcId="{EC2B0491-4710-7F4F-8552-FA2470934DB3}" destId="{016C4A9F-A76C-0947-A1B1-B0D759D4991B}" srcOrd="3" destOrd="0" parTransId="{A1096D26-78E3-2142-BFA2-B0FCD865F03E}" sibTransId="{A8A0700E-7205-CA4F-8BB7-CC52E108EBF4}"/>
    <dgm:cxn modelId="{39E5FB3E-C460-214A-A7C8-28260415157F}" type="presOf" srcId="{F63376C8-BB39-D84D-B77D-BAA5E9EDBA52}" destId="{E33BACA1-D89D-1B49-AD31-26B30804FECF}" srcOrd="0" destOrd="0" presId="urn:microsoft.com/office/officeart/2005/8/layout/cycle6"/>
    <dgm:cxn modelId="{CCCE98EB-F23B-5442-9EB4-D70A3D7C7D2F}" type="presOf" srcId="{EC2B0491-4710-7F4F-8552-FA2470934DB3}" destId="{FE851EAA-6455-C240-8A6E-202B636FCCD5}" srcOrd="0" destOrd="0" presId="urn:microsoft.com/office/officeart/2005/8/layout/cycle6"/>
    <dgm:cxn modelId="{EA7465B2-95D3-CC4C-A367-6B32EE920D9E}" srcId="{EC2B0491-4710-7F4F-8552-FA2470934DB3}" destId="{411936F0-15FB-8A42-9449-D1DA6F0A1242}" srcOrd="0" destOrd="0" parTransId="{95BC3B42-3C96-1149-B2E8-6B746A29155D}" sibTransId="{F63376C8-BB39-D84D-B77D-BAA5E9EDBA52}"/>
    <dgm:cxn modelId="{4A00153E-71D7-924E-BC32-BC0A2D42AD33}" type="presOf" srcId="{59E59409-FD36-F645-AECE-8632A07E0DF2}" destId="{4AF83BA2-4157-844A-98F7-1DBC6F643D2A}" srcOrd="0" destOrd="0" presId="urn:microsoft.com/office/officeart/2005/8/layout/cycle6"/>
    <dgm:cxn modelId="{2F0720BF-67F2-CF4A-A790-35D2E00F3DC4}" type="presOf" srcId="{13CF5A7B-7947-6349-8CCA-29FAA32D94BB}" destId="{9494CA7F-101A-4B4D-A7F3-F71842324F42}" srcOrd="0" destOrd="0" presId="urn:microsoft.com/office/officeart/2005/8/layout/cycle6"/>
    <dgm:cxn modelId="{7C715464-374D-7B49-92C4-53B40BA79598}" type="presOf" srcId="{6C02BCBE-8CAD-FC46-B68F-4353C2791E22}" destId="{705CF745-3EFE-B449-B385-5352EFEACF69}" srcOrd="0" destOrd="0" presId="urn:microsoft.com/office/officeart/2005/8/layout/cycle6"/>
    <dgm:cxn modelId="{ACF925ED-8C30-3C4B-A8DA-079BCF791E0C}" type="presOf" srcId="{5F6B8C5F-ED33-CF49-84D1-44CB0716006F}" destId="{362F22BF-F88F-8B4D-9A5E-1DE881EDF2AF}" srcOrd="0" destOrd="0" presId="urn:microsoft.com/office/officeart/2005/8/layout/cycle6"/>
    <dgm:cxn modelId="{E26D1C75-81AF-9148-A687-A72D0800A08A}" type="presParOf" srcId="{FE851EAA-6455-C240-8A6E-202B636FCCD5}" destId="{F833A49C-2B87-E54F-8C87-9A0E1D45D993}" srcOrd="0" destOrd="0" presId="urn:microsoft.com/office/officeart/2005/8/layout/cycle6"/>
    <dgm:cxn modelId="{54F4C397-D46B-BC4A-A93C-C4C1A9F60589}" type="presParOf" srcId="{FE851EAA-6455-C240-8A6E-202B636FCCD5}" destId="{C5296F45-DABA-8B44-B7E6-79F8D35FCCCB}" srcOrd="1" destOrd="0" presId="urn:microsoft.com/office/officeart/2005/8/layout/cycle6"/>
    <dgm:cxn modelId="{A7728E9F-BF79-2148-93A5-FF49923424FA}" type="presParOf" srcId="{FE851EAA-6455-C240-8A6E-202B636FCCD5}" destId="{E33BACA1-D89D-1B49-AD31-26B30804FECF}" srcOrd="2" destOrd="0" presId="urn:microsoft.com/office/officeart/2005/8/layout/cycle6"/>
    <dgm:cxn modelId="{26A329B4-1A56-794F-9117-00ABF14258B0}" type="presParOf" srcId="{FE851EAA-6455-C240-8A6E-202B636FCCD5}" destId="{9494CA7F-101A-4B4D-A7F3-F71842324F42}" srcOrd="3" destOrd="0" presId="urn:microsoft.com/office/officeart/2005/8/layout/cycle6"/>
    <dgm:cxn modelId="{B67B779B-35F4-5045-B1B0-F99C3140875F}" type="presParOf" srcId="{FE851EAA-6455-C240-8A6E-202B636FCCD5}" destId="{474F678A-D45A-6C4C-980E-AE596902AF42}" srcOrd="4" destOrd="0" presId="urn:microsoft.com/office/officeart/2005/8/layout/cycle6"/>
    <dgm:cxn modelId="{C9E520F6-8792-E64A-BD1E-42432E30D648}" type="presParOf" srcId="{FE851EAA-6455-C240-8A6E-202B636FCCD5}" destId="{4AF83BA2-4157-844A-98F7-1DBC6F643D2A}" srcOrd="5" destOrd="0" presId="urn:microsoft.com/office/officeart/2005/8/layout/cycle6"/>
    <dgm:cxn modelId="{3ACC300F-1E63-1242-AB6C-230675C499E8}" type="presParOf" srcId="{FE851EAA-6455-C240-8A6E-202B636FCCD5}" destId="{362F22BF-F88F-8B4D-9A5E-1DE881EDF2AF}" srcOrd="6" destOrd="0" presId="urn:microsoft.com/office/officeart/2005/8/layout/cycle6"/>
    <dgm:cxn modelId="{5E0AB338-C045-0948-8457-08F3B16E5A69}" type="presParOf" srcId="{FE851EAA-6455-C240-8A6E-202B636FCCD5}" destId="{38BFBD4B-3F00-E947-8B8B-36230DCF98C3}" srcOrd="7" destOrd="0" presId="urn:microsoft.com/office/officeart/2005/8/layout/cycle6"/>
    <dgm:cxn modelId="{87C52D1C-D387-9C41-826B-1DDE8777E5CF}" type="presParOf" srcId="{FE851EAA-6455-C240-8A6E-202B636FCCD5}" destId="{705CF745-3EFE-B449-B385-5352EFEACF69}" srcOrd="8" destOrd="0" presId="urn:microsoft.com/office/officeart/2005/8/layout/cycle6"/>
    <dgm:cxn modelId="{ED3A493B-8787-4C46-B7ED-CE364936B077}" type="presParOf" srcId="{FE851EAA-6455-C240-8A6E-202B636FCCD5}" destId="{7A8F96E5-04CC-A74A-8D20-C512B3D40988}" srcOrd="9" destOrd="0" presId="urn:microsoft.com/office/officeart/2005/8/layout/cycle6"/>
    <dgm:cxn modelId="{18F5731F-88D2-8344-9D06-AB791645E83E}" type="presParOf" srcId="{FE851EAA-6455-C240-8A6E-202B636FCCD5}" destId="{289FD523-45CB-6046-B97C-BFA9E15716CC}" srcOrd="10" destOrd="0" presId="urn:microsoft.com/office/officeart/2005/8/layout/cycle6"/>
    <dgm:cxn modelId="{C4CEE858-77AB-6345-825A-C6C3DEEFD042}" type="presParOf" srcId="{FE851EAA-6455-C240-8A6E-202B636FCCD5}" destId="{B2168594-7EA0-DF4D-9536-F56E4611D265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ACDBB-C27B-FC46-82B3-5E1615EA4195}">
      <dsp:nvSpPr>
        <dsp:cNvPr id="0" name=""/>
        <dsp:cNvSpPr/>
      </dsp:nvSpPr>
      <dsp:spPr>
        <a:xfrm>
          <a:off x="0" y="0"/>
          <a:ext cx="5503831" cy="472654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Основные направление магистратуры</a:t>
          </a:r>
          <a:endParaRPr lang="ru-RU" sz="2900" kern="1200" dirty="0">
            <a:solidFill>
              <a:schemeClr val="tx1"/>
            </a:solidFill>
          </a:endParaRPr>
        </a:p>
      </dsp:txBody>
      <dsp:txXfrm rot="16200000">
        <a:off x="-1387500" y="1387500"/>
        <a:ext cx="3875766" cy="1100766"/>
      </dsp:txXfrm>
    </dsp:sp>
    <dsp:sp modelId="{449FD84B-98A6-B846-A385-2EFD25830FA7}">
      <dsp:nvSpPr>
        <dsp:cNvPr id="0" name=""/>
        <dsp:cNvSpPr/>
      </dsp:nvSpPr>
      <dsp:spPr>
        <a:xfrm>
          <a:off x="1100766" y="0"/>
          <a:ext cx="4100354" cy="4726544"/>
        </a:xfrm>
        <a:prstGeom prst="rect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- Формирование профессиональных компетенций в ходе освоения методики и методологии преподавания химии в средней и высшей школе;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- Современные методы и технологии обучения химии;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- Исследовательская деятельность в сфере актуальных проблем химического образования в школе и в вузе;</a:t>
          </a: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- Решение управленческих задач развития образовательного учреждения с использованием инновационных технологий;</a:t>
          </a: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- Результаты научных исследований в апробации образовательных и исследовательских задач.</a:t>
          </a: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kern="1200" dirty="0"/>
        </a:p>
      </dsp:txBody>
      <dsp:txXfrm>
        <a:off x="1100766" y="0"/>
        <a:ext cx="4100354" cy="4726544"/>
      </dsp:txXfrm>
    </dsp:sp>
    <dsp:sp modelId="{C28E0FE7-D703-B342-B015-ED21402D4FCA}">
      <dsp:nvSpPr>
        <dsp:cNvPr id="0" name=""/>
        <dsp:cNvSpPr/>
      </dsp:nvSpPr>
      <dsp:spPr>
        <a:xfrm>
          <a:off x="5699892" y="0"/>
          <a:ext cx="5503831" cy="472654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Основные направления </a:t>
          </a:r>
          <a:r>
            <a:rPr lang="ru-RU" sz="2900" kern="1200" baseline="0" dirty="0" smtClean="0">
              <a:solidFill>
                <a:schemeClr val="tx1"/>
              </a:solidFill>
            </a:rPr>
            <a:t>кафедры</a:t>
          </a:r>
          <a:endParaRPr lang="ru-RU" sz="2900" kern="1200" dirty="0">
            <a:solidFill>
              <a:schemeClr val="tx1"/>
            </a:solidFill>
          </a:endParaRPr>
        </a:p>
      </dsp:txBody>
      <dsp:txXfrm rot="16200000">
        <a:off x="4312392" y="1387500"/>
        <a:ext cx="3875766" cy="1100766"/>
      </dsp:txXfrm>
    </dsp:sp>
    <dsp:sp modelId="{6E74F478-2A03-D946-A561-5BD2D3BA83B3}">
      <dsp:nvSpPr>
        <dsp:cNvPr id="0" name=""/>
        <dsp:cNvSpPr/>
      </dsp:nvSpPr>
      <dsp:spPr>
        <a:xfrm rot="5400000">
          <a:off x="5435877" y="3993764"/>
          <a:ext cx="297199" cy="52506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14F8D-2FBD-8449-8E5A-15A20C0B4FCF}">
      <dsp:nvSpPr>
        <dsp:cNvPr id="0" name=""/>
        <dsp:cNvSpPr/>
      </dsp:nvSpPr>
      <dsp:spPr>
        <a:xfrm>
          <a:off x="6800659" y="0"/>
          <a:ext cx="4100354" cy="4726544"/>
        </a:xfrm>
        <a:prstGeom prst="rect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- Разработки экспресс-методов определения токсичных веществ и исследование процессов их массопереноса в объектах окружающей среды; </a:t>
          </a: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- Исследование проблем повышения экологической безопасности при обращении с отходами нефтедобычи, утилизации отходов нефтеперерабатывающей и нефтехимической промышленности</a:t>
          </a:r>
          <a:r>
            <a:rPr lang="en-US" sz="1800" kern="1200" dirty="0" smtClean="0"/>
            <a:t>;</a:t>
          </a: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800" kern="1200" dirty="0" smtClean="0"/>
            <a:t>- </a:t>
          </a:r>
          <a:r>
            <a:rPr lang="en-US" sz="1800" kern="1200" dirty="0" err="1" smtClean="0"/>
            <a:t>Создание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природных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сорбентов</a:t>
          </a:r>
          <a:r>
            <a:rPr lang="en-US" sz="1800" kern="1200" dirty="0" smtClean="0"/>
            <a:t> для </a:t>
          </a:r>
          <a:r>
            <a:rPr lang="en-US" sz="1800" kern="1200" dirty="0" err="1" smtClean="0"/>
            <a:t>очистки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объектов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окружающей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среды</a:t>
          </a:r>
          <a:r>
            <a:rPr lang="en-US" sz="1800" kern="1200" dirty="0" smtClean="0"/>
            <a:t> от </a:t>
          </a:r>
          <a:r>
            <a:rPr lang="en-US" sz="1800" kern="1200" dirty="0" err="1" smtClean="0"/>
            <a:t>токсикантов</a:t>
          </a:r>
          <a:r>
            <a:rPr lang="en-US" sz="1800" kern="1200" dirty="0" smtClean="0"/>
            <a:t>.</a:t>
          </a: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- Квантово-химическое и математическое моделирование в </a:t>
          </a:r>
          <a:r>
            <a:rPr lang="ru-RU" sz="1800" kern="1200" dirty="0" err="1" smtClean="0"/>
            <a:t>экохимических</a:t>
          </a:r>
          <a:r>
            <a:rPr lang="ru-RU" sz="1800" kern="1200" dirty="0" smtClean="0"/>
            <a:t> процессов.</a:t>
          </a:r>
          <a:endParaRPr lang="ru-RU" sz="1800" kern="1200" dirty="0"/>
        </a:p>
      </dsp:txBody>
      <dsp:txXfrm>
        <a:off x="6800659" y="0"/>
        <a:ext cx="4100354" cy="4726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3A49C-2B87-E54F-8C87-9A0E1D45D993}">
      <dsp:nvSpPr>
        <dsp:cNvPr id="0" name=""/>
        <dsp:cNvSpPr/>
      </dsp:nvSpPr>
      <dsp:spPr>
        <a:xfrm>
          <a:off x="3378458" y="107988"/>
          <a:ext cx="3531906" cy="11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Средние образовательные учреждения (школы)</a:t>
          </a:r>
          <a:endParaRPr lang="ru-RU" sz="2000" kern="1200" dirty="0"/>
        </a:p>
      </dsp:txBody>
      <dsp:txXfrm>
        <a:off x="3433308" y="162838"/>
        <a:ext cx="3422206" cy="1013910"/>
      </dsp:txXfrm>
    </dsp:sp>
    <dsp:sp modelId="{E33BACA1-D89D-1B49-AD31-26B30804FECF}">
      <dsp:nvSpPr>
        <dsp:cNvPr id="0" name=""/>
        <dsp:cNvSpPr/>
      </dsp:nvSpPr>
      <dsp:spPr>
        <a:xfrm>
          <a:off x="4205892" y="1165252"/>
          <a:ext cx="3086495" cy="3086495"/>
        </a:xfrm>
        <a:custGeom>
          <a:avLst/>
          <a:gdLst/>
          <a:ahLst/>
          <a:cxnLst/>
          <a:rect l="0" t="0" r="0" b="0"/>
          <a:pathLst>
            <a:path>
              <a:moveTo>
                <a:pt x="1996635" y="68102"/>
              </a:moveTo>
              <a:arcTo wR="1543247" hR="1543247" stAng="17225092" swAng="132127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4CA7F-101A-4B4D-A7F3-F71842324F42}">
      <dsp:nvSpPr>
        <dsp:cNvPr id="0" name=""/>
        <dsp:cNvSpPr/>
      </dsp:nvSpPr>
      <dsp:spPr>
        <a:xfrm>
          <a:off x="6122534" y="1514774"/>
          <a:ext cx="3238445" cy="1083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Высшие образовательные учреждения (ВУЗы)</a:t>
          </a:r>
          <a:endParaRPr lang="ru-RU" sz="2000" kern="1200" dirty="0"/>
        </a:p>
      </dsp:txBody>
      <dsp:txXfrm>
        <a:off x="6175413" y="1567653"/>
        <a:ext cx="3132687" cy="977466"/>
      </dsp:txXfrm>
    </dsp:sp>
    <dsp:sp modelId="{4AF83BA2-4157-844A-98F7-1DBC6F643D2A}">
      <dsp:nvSpPr>
        <dsp:cNvPr id="0" name=""/>
        <dsp:cNvSpPr/>
      </dsp:nvSpPr>
      <dsp:spPr>
        <a:xfrm>
          <a:off x="4204782" y="-190839"/>
          <a:ext cx="3086495" cy="3086495"/>
        </a:xfrm>
        <a:custGeom>
          <a:avLst/>
          <a:gdLst/>
          <a:ahLst/>
          <a:cxnLst/>
          <a:rect l="0" t="0" r="0" b="0"/>
          <a:pathLst>
            <a:path>
              <a:moveTo>
                <a:pt x="2450192" y="2791872"/>
              </a:moveTo>
              <a:arcTo wR="1543247" hR="1543247" stAng="3240423" swAng="112981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F22BF-F88F-8B4D-9A5E-1DE881EDF2AF}">
      <dsp:nvSpPr>
        <dsp:cNvPr id="0" name=""/>
        <dsp:cNvSpPr/>
      </dsp:nvSpPr>
      <dsp:spPr>
        <a:xfrm>
          <a:off x="3359029" y="2828447"/>
          <a:ext cx="3365983" cy="11571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Центры дополнительного образования </a:t>
          </a:r>
          <a:endParaRPr lang="ru-RU" sz="2000" kern="1200" dirty="0"/>
        </a:p>
      </dsp:txBody>
      <dsp:txXfrm>
        <a:off x="3415515" y="2884933"/>
        <a:ext cx="3253011" cy="1044151"/>
      </dsp:txXfrm>
    </dsp:sp>
    <dsp:sp modelId="{705CF745-3EFE-B449-B385-5352EFEACF69}">
      <dsp:nvSpPr>
        <dsp:cNvPr id="0" name=""/>
        <dsp:cNvSpPr/>
      </dsp:nvSpPr>
      <dsp:spPr>
        <a:xfrm>
          <a:off x="2810026" y="-193059"/>
          <a:ext cx="3086495" cy="3086495"/>
        </a:xfrm>
        <a:custGeom>
          <a:avLst/>
          <a:gdLst/>
          <a:ahLst/>
          <a:cxnLst/>
          <a:rect l="0" t="0" r="0" b="0"/>
          <a:pathLst>
            <a:path>
              <a:moveTo>
                <a:pt x="1094793" y="3019899"/>
              </a:moveTo>
              <a:arcTo wR="1543247" hR="1543247" stAng="6413600" swAng="122168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F96E5-04CC-A74A-8D20-C512B3D40988}">
      <dsp:nvSpPr>
        <dsp:cNvPr id="0" name=""/>
        <dsp:cNvSpPr/>
      </dsp:nvSpPr>
      <dsp:spPr>
        <a:xfrm>
          <a:off x="565617" y="1477706"/>
          <a:ext cx="3551012" cy="10974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Средне специальные образовательные учреждения (колледжи)</a:t>
          </a:r>
          <a:endParaRPr lang="ru-RU" sz="2000" kern="1200" dirty="0"/>
        </a:p>
      </dsp:txBody>
      <dsp:txXfrm>
        <a:off x="619190" y="1531279"/>
        <a:ext cx="3443866" cy="990309"/>
      </dsp:txXfrm>
    </dsp:sp>
    <dsp:sp modelId="{B2168594-7EA0-DF4D-9536-F56E4611D265}">
      <dsp:nvSpPr>
        <dsp:cNvPr id="0" name=""/>
        <dsp:cNvSpPr/>
      </dsp:nvSpPr>
      <dsp:spPr>
        <a:xfrm>
          <a:off x="2846913" y="1177063"/>
          <a:ext cx="3086495" cy="3086495"/>
        </a:xfrm>
        <a:custGeom>
          <a:avLst/>
          <a:gdLst/>
          <a:ahLst/>
          <a:cxnLst/>
          <a:rect l="0" t="0" r="0" b="0"/>
          <a:pathLst>
            <a:path>
              <a:moveTo>
                <a:pt x="632626" y="297301"/>
              </a:moveTo>
              <a:arcTo wR="1543247" hR="1543247" stAng="14030290" swAng="124048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787D672-880A-4E17-BFE7-816288D32C5E}" type="datetimeFigureOut">
              <a:rPr lang="ru-RU"/>
              <a:pPr/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52735F-243B-4D13-814B-3F62683414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38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364DC9-F882-4F36-AA79-68106EC17CC2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3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3195C-8D8A-4FB1-B5FD-DCFE19D038C1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88F3D-3D3C-4EDB-B5B6-630638F34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EC53A5-3187-427A-8AA4-570D73358D82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D6A61-1D26-4F1B-B730-A5E513510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8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9AE1A-0311-4DED-BF9A-B656AE89A345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FF3E0-8348-4723-A352-B756208042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049C7-4AA7-48B9-BB76-B1AE1BC9045F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D23F0-F4FA-4B9B-BA8F-B109597AF7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89FD7-BE14-4CB2-A826-680EB114054D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5252C-99F8-49DC-B8F0-8B7433D56D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4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3ED9D-ACF2-4C89-84BA-8A47A7EA8E63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3C15E-EA28-4C4B-AF7F-881B298965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8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2CA66-6F29-4A61-9396-3C8B0683850C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18793-EAE9-4BD6-80C7-ECD191843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8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D058E-1D49-4EDD-BC04-7A9BD4E5C95F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3DD16-E8EA-44F0-A01A-7ED557922D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ABE5F-E021-48D4-9653-73BD189F4754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D9556-12D0-4E2B-887C-C04ECC5EFB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8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>
              <a:defRPr/>
            </a:lvl1pPr>
          </a:lstStyle>
          <a:p>
            <a:fld id="{99186ECB-52C3-45BC-BF4B-213ECF69E358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347BEB-0C86-4FF5-90E7-288E9FE04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0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03FDA-6811-46B2-A385-B7667E9B2C50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C0A8C-F899-49CC-9E40-36DBBB0C63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2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</a:defRPr>
            </a:lvl1pPr>
          </a:lstStyle>
          <a:p>
            <a:fld id="{CE46B549-5B39-4A14-B172-9429F4B0726B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E3EAE360-6A88-460E-BDCF-5C806E37CF9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1" r:id="rId10"/>
    <p:sldLayoutId id="2147483677" r:id="rId11"/>
  </p:sldLayoutIdLst>
  <p:hf sldNum="0"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3625" y="982663"/>
            <a:ext cx="10058400" cy="2747962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rgbClr val="262626"/>
                </a:solidFill>
              </a:rPr>
              <a:t>ФГБОУ ВО «Астраханский государственный университет»</a:t>
            </a:r>
            <a:br>
              <a:rPr lang="ru-RU" sz="2000" b="1" smtClean="0">
                <a:solidFill>
                  <a:srgbClr val="262626"/>
                </a:solidFill>
              </a:rPr>
            </a:br>
            <a:r>
              <a:rPr lang="ru-RU" sz="2000" b="1" smtClean="0">
                <a:solidFill>
                  <a:srgbClr val="262626"/>
                </a:solidFill>
              </a:rPr>
              <a:t>Химический факультет</a:t>
            </a:r>
            <a:br>
              <a:rPr lang="ru-RU" sz="2000" b="1" smtClean="0">
                <a:solidFill>
                  <a:srgbClr val="262626"/>
                </a:solidFill>
              </a:rPr>
            </a:br>
            <a:r>
              <a:rPr lang="ru-RU" sz="2000" b="1" smtClean="0">
                <a:solidFill>
                  <a:srgbClr val="262626"/>
                </a:solidFill>
              </a:rPr>
              <a:t/>
            </a:r>
            <a:br>
              <a:rPr lang="ru-RU" sz="2000" b="1" smtClean="0">
                <a:solidFill>
                  <a:srgbClr val="262626"/>
                </a:solidFill>
              </a:rPr>
            </a:br>
            <a:r>
              <a:rPr lang="ru-RU" sz="2000" b="1" smtClean="0">
                <a:solidFill>
                  <a:srgbClr val="262626"/>
                </a:solidFill>
              </a:rPr>
              <a:t/>
            </a:r>
            <a:br>
              <a:rPr lang="ru-RU" sz="2000" b="1" smtClean="0">
                <a:solidFill>
                  <a:srgbClr val="262626"/>
                </a:solidFill>
              </a:rPr>
            </a:br>
            <a:r>
              <a:rPr lang="ru-RU" sz="2800" b="1" smtClean="0">
                <a:solidFill>
                  <a:srgbClr val="262626"/>
                </a:solidFill>
              </a:rPr>
              <a:t/>
            </a:r>
            <a:br>
              <a:rPr lang="ru-RU" sz="2800" b="1" smtClean="0">
                <a:solidFill>
                  <a:srgbClr val="262626"/>
                </a:solidFill>
              </a:rPr>
            </a:br>
            <a:r>
              <a:rPr lang="ru-RU" sz="2800" b="1" smtClean="0">
                <a:solidFill>
                  <a:srgbClr val="262626"/>
                </a:solidFill>
              </a:rPr>
              <a:t>44.04.01. Педагогическое образование</a:t>
            </a:r>
            <a:br>
              <a:rPr lang="ru-RU" sz="2800" b="1" smtClean="0">
                <a:solidFill>
                  <a:srgbClr val="262626"/>
                </a:solidFill>
              </a:rPr>
            </a:br>
            <a:r>
              <a:rPr lang="ru-RU" sz="2800" b="1" smtClean="0">
                <a:solidFill>
                  <a:srgbClr val="262626"/>
                </a:solidFill>
              </a:rPr>
              <a:t>программа «</a:t>
            </a:r>
            <a:r>
              <a:rPr lang="ru-RU" sz="2800" b="1" smtClean="0">
                <a:solidFill>
                  <a:srgbClr val="262626"/>
                </a:solidFill>
                <a:latin typeface="Arial" panose="020B0604020202020204" pitchFamily="34" charset="0"/>
              </a:rPr>
              <a:t>Х</a:t>
            </a:r>
            <a:r>
              <a:rPr lang="ru-RU" sz="2800" b="1" smtClean="0">
                <a:solidFill>
                  <a:srgbClr val="262626"/>
                </a:solidFill>
              </a:rPr>
              <a:t>имическое образование»</a:t>
            </a:r>
            <a:endParaRPr lang="ru-RU" sz="3200" b="1" smtClean="0">
              <a:solidFill>
                <a:srgbClr val="26262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200" y="4502150"/>
            <a:ext cx="7235825" cy="1441450"/>
          </a:xfrm>
        </p:spPr>
        <p:txBody>
          <a:bodyPr>
            <a:noAutofit/>
          </a:bodyPr>
          <a:lstStyle/>
          <a:p>
            <a:r>
              <a:rPr lang="ru-RU" sz="1400" b="1" cap="none" smtClean="0">
                <a:solidFill>
                  <a:srgbClr val="313829"/>
                </a:solidFill>
              </a:rPr>
              <a:t>К.</a:t>
            </a:r>
            <a:r>
              <a:rPr lang="ru-RU" sz="1400" b="1" cap="none" smtClean="0">
                <a:solidFill>
                  <a:srgbClr val="313829"/>
                </a:solidFill>
                <a:latin typeface="Arial" panose="020B0604020202020204" pitchFamily="34" charset="0"/>
              </a:rPr>
              <a:t> </a:t>
            </a:r>
            <a:r>
              <a:rPr lang="ru-RU" sz="1400" b="1" cap="none" smtClean="0">
                <a:solidFill>
                  <a:srgbClr val="313829"/>
                </a:solidFill>
              </a:rPr>
              <a:t>х.</a:t>
            </a:r>
            <a:r>
              <a:rPr lang="ru-RU" sz="1400" b="1" cap="none" smtClean="0">
                <a:solidFill>
                  <a:srgbClr val="313829"/>
                </a:solidFill>
                <a:latin typeface="Arial" panose="020B0604020202020204" pitchFamily="34" charset="0"/>
              </a:rPr>
              <a:t> </a:t>
            </a:r>
            <a:r>
              <a:rPr lang="ru-RU" sz="1400" b="1" cap="none" smtClean="0">
                <a:solidFill>
                  <a:srgbClr val="313829"/>
                </a:solidFill>
              </a:rPr>
              <a:t>н., </a:t>
            </a:r>
            <a:r>
              <a:rPr lang="ru-RU" sz="1400" b="1" cap="none" smtClean="0">
                <a:solidFill>
                  <a:srgbClr val="313829"/>
                </a:solidFill>
                <a:latin typeface="Arial" panose="020B0604020202020204" pitchFamily="34" charset="0"/>
              </a:rPr>
              <a:t>д</a:t>
            </a:r>
            <a:r>
              <a:rPr lang="ru-RU" sz="1400" b="1" cap="none" smtClean="0">
                <a:solidFill>
                  <a:srgbClr val="313829"/>
                </a:solidFill>
              </a:rPr>
              <a:t>оцент кафедры аналитической и физической химии АГУ, </a:t>
            </a:r>
          </a:p>
          <a:p>
            <a:r>
              <a:rPr lang="ru-RU" sz="1400" b="1" cap="none" smtClean="0">
                <a:solidFill>
                  <a:srgbClr val="313829"/>
                </a:solidFill>
                <a:latin typeface="Arial" panose="020B0604020202020204" pitchFamily="34" charset="0"/>
              </a:rPr>
              <a:t>р</a:t>
            </a:r>
            <a:r>
              <a:rPr lang="ru-RU" sz="1400" b="1" cap="none" smtClean="0">
                <a:solidFill>
                  <a:srgbClr val="313829"/>
                </a:solidFill>
              </a:rPr>
              <a:t>уководитель магистерской программы 44.04.01 Педагогическое образование </a:t>
            </a:r>
            <a:r>
              <a:rPr lang="ru-RU" sz="1400" b="1" cap="none" smtClean="0">
                <a:solidFill>
                  <a:srgbClr val="313829"/>
                </a:solidFill>
                <a:latin typeface="Arial" panose="020B0604020202020204" pitchFamily="34" charset="0"/>
              </a:rPr>
              <a:t>(</a:t>
            </a:r>
            <a:r>
              <a:rPr lang="ru-RU" sz="1400" b="1" cap="none" smtClean="0">
                <a:solidFill>
                  <a:srgbClr val="313829"/>
                </a:solidFill>
              </a:rPr>
              <a:t>«Химическое образование»</a:t>
            </a:r>
            <a:r>
              <a:rPr lang="ru-RU" sz="1400" b="1" cap="none" smtClean="0">
                <a:solidFill>
                  <a:srgbClr val="313829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ru-RU" sz="1400" b="1" cap="none" smtClean="0">
                <a:solidFill>
                  <a:srgbClr val="313829"/>
                </a:solidFill>
              </a:rPr>
              <a:t>Садомцева Ольга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0"/>
            <a:ext cx="10058400" cy="1450975"/>
          </a:xfrm>
        </p:spPr>
        <p:txBody>
          <a:bodyPr/>
          <a:lstStyle/>
          <a:p>
            <a:pPr algn="ctr"/>
            <a:r>
              <a:rPr lang="ru-RU" smtClean="0"/>
              <a:t>Трудоустройств</a:t>
            </a:r>
            <a:r>
              <a:rPr lang="ru-RU" smtClean="0">
                <a:latin typeface="Arial" panose="020B0604020202020204" pitchFamily="34" charset="0"/>
              </a:rPr>
              <a:t>о</a:t>
            </a:r>
            <a:r>
              <a:rPr lang="ru-RU" smtClean="0"/>
              <a:t>  выпускников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98475" y="0"/>
            <a:ext cx="7153275" cy="4022725"/>
          </a:xfrm>
        </p:spPr>
      </p:pic>
      <p:pic>
        <p:nvPicPr>
          <p:cNvPr id="20483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613" y="2578100"/>
            <a:ext cx="7608887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51688" cy="4022725"/>
          </a:xfrm>
        </p:spPr>
      </p:pic>
      <p:pic>
        <p:nvPicPr>
          <p:cNvPr id="21507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8" y="2794000"/>
            <a:ext cx="7224712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ЛЕТНИЙ ЛАГЕРЬ </a:t>
            </a:r>
            <a:br>
              <a:rPr lang="ru-RU" smtClean="0"/>
            </a:br>
            <a:r>
              <a:rPr lang="ru-RU" smtClean="0"/>
              <a:t>«ЮНЫЕ ЕСТЕСТВОИСПЫТАТЕЛИ»</a:t>
            </a:r>
          </a:p>
        </p:txBody>
      </p:sp>
      <p:pic>
        <p:nvPicPr>
          <p:cNvPr id="22530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2725" y="3035300"/>
            <a:ext cx="6796088" cy="3822700"/>
          </a:xfrm>
        </p:spPr>
      </p:pic>
      <p:pic>
        <p:nvPicPr>
          <p:cNvPr id="22531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9100" y="3035300"/>
            <a:ext cx="679608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8500" y="3251200"/>
            <a:ext cx="6413500" cy="3606800"/>
          </a:xfrm>
        </p:spPr>
      </p:pic>
      <p:pic>
        <p:nvPicPr>
          <p:cNvPr id="23555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3251200"/>
            <a:ext cx="64135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НОВЫЙ ГОД </a:t>
            </a:r>
            <a:br>
              <a:rPr lang="ru-RU" smtClean="0"/>
            </a:br>
            <a:r>
              <a:rPr lang="ru-RU" smtClean="0"/>
              <a:t>ОТ ХИМИЧЕСКОГО ФАКУЛ</a:t>
            </a:r>
            <a:r>
              <a:rPr lang="ru-RU" smtClean="0">
                <a:latin typeface="Arial" panose="020B0604020202020204" pitchFamily="34" charset="0"/>
              </a:rPr>
              <a:t>Ь</a:t>
            </a:r>
            <a:r>
              <a:rPr lang="ru-RU" smtClean="0"/>
              <a:t>ТЕТА</a:t>
            </a:r>
          </a:p>
        </p:txBody>
      </p:sp>
      <p:pic>
        <p:nvPicPr>
          <p:cNvPr id="24578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9425" y="2921000"/>
            <a:ext cx="7153275" cy="4022725"/>
          </a:xfrm>
        </p:spPr>
      </p:pic>
      <p:pic>
        <p:nvPicPr>
          <p:cNvPr id="24579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50" y="2921000"/>
            <a:ext cx="699928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55775" y="2835275"/>
            <a:ext cx="7153275" cy="4022725"/>
          </a:xfrm>
        </p:spPr>
      </p:pic>
      <p:pic>
        <p:nvPicPr>
          <p:cNvPr id="25603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850" y="3111500"/>
            <a:ext cx="666115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2100263"/>
            <a:ext cx="9144000" cy="2112962"/>
          </a:xfrm>
        </p:spPr>
        <p:txBody>
          <a:bodyPr/>
          <a:lstStyle/>
          <a:p>
            <a:pPr algn="ctr"/>
            <a:r>
              <a:rPr lang="ru-RU" b="1" smtClean="0"/>
              <a:t>Спасибо за внимание !</a:t>
            </a:r>
            <a:br>
              <a:rPr lang="ru-RU" b="1" smtClean="0"/>
            </a:br>
            <a:endParaRPr lang="ru-RU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775" y="0"/>
            <a:ext cx="10058400" cy="1450975"/>
          </a:xfrm>
        </p:spPr>
        <p:txBody>
          <a:bodyPr/>
          <a:lstStyle/>
          <a:p>
            <a:pPr algn="ctr"/>
            <a:r>
              <a:rPr lang="ru-RU" smtClean="0"/>
              <a:t>Химический факультет АГУ</a:t>
            </a:r>
          </a:p>
        </p:txBody>
      </p:sp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1096963" y="1714500"/>
            <a:ext cx="10058400" cy="42306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400" smtClean="0"/>
              <a:t>Химический факультет является структурным подразделением Инновационного естественного института Астраханского государственного университета.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400" smtClean="0"/>
              <a:t>Факультет был организован в 2002 году на базе естественного факультета, функционировавшего с 1962 года.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  <p:pic>
        <p:nvPicPr>
          <p:cNvPr id="11267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63" y="3462338"/>
            <a:ext cx="53467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0" y="3462338"/>
            <a:ext cx="44783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65200" y="6392863"/>
            <a:ext cx="5032375" cy="4651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85000"/>
              </a:lnSpc>
            </a:pPr>
            <a:r>
              <a:rPr lang="ru-RU">
                <a:solidFill>
                  <a:srgbClr val="404040"/>
                </a:solidFill>
                <a:latin typeface="Calibri Light" panose="020F0302020204030204" pitchFamily="34" charset="0"/>
              </a:rPr>
              <a:t>Главный корпус АГУ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16688" y="6418263"/>
            <a:ext cx="5033962" cy="4651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85000"/>
              </a:lnSpc>
            </a:pPr>
            <a:r>
              <a:rPr lang="ru-RU">
                <a:solidFill>
                  <a:srgbClr val="404040"/>
                </a:solidFill>
                <a:latin typeface="Calibri Light" panose="020F0302020204030204" pitchFamily="34" charset="0"/>
              </a:rPr>
              <a:t>Инновационный естественный институт АГУ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63" y="0"/>
            <a:ext cx="10058400" cy="1450975"/>
          </a:xfrm>
        </p:spPr>
        <p:txBody>
          <a:bodyPr/>
          <a:lstStyle/>
          <a:p>
            <a:pPr algn="ctr"/>
            <a:r>
              <a:rPr lang="ru-RU" smtClean="0"/>
              <a:t>Химический факультет АГУ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0463" y="2036763"/>
            <a:ext cx="10058400" cy="4022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b="1" smtClean="0"/>
              <a:t>Бакалавр  химии </a:t>
            </a:r>
            <a:r>
              <a:rPr lang="ru-RU" sz="1900" smtClean="0"/>
              <a:t>(4 года, очная и очно-заочная формы обучения, вступительные испытания</a:t>
            </a:r>
            <a:r>
              <a:rPr lang="en-US" sz="1900" smtClean="0"/>
              <a:t>:</a:t>
            </a:r>
            <a:r>
              <a:rPr lang="ru-RU" sz="1900" smtClean="0"/>
              <a:t> химия, русский язык, математика (профильная)).</a:t>
            </a:r>
            <a:r>
              <a:rPr lang="ru-RU" sz="1900" b="1" smtClean="0"/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smtClean="0"/>
              <a:t>Профили</a:t>
            </a:r>
            <a:r>
              <a:rPr lang="en-US" sz="1900" smtClean="0"/>
              <a:t>:</a:t>
            </a:r>
            <a:endParaRPr lang="ru-RU" sz="1900" smtClean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smtClean="0"/>
              <a:t>«Медицинская и фармацевтическая химия»</a:t>
            </a:r>
            <a:r>
              <a:rPr lang="ru-RU" sz="1900" smtClean="0">
                <a:latin typeface="Arial" panose="020B0604020202020204" pitchFamily="34" charset="0"/>
              </a:rPr>
              <a:t>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smtClean="0"/>
              <a:t>«Химия окружающей среды, химическая экспертиза и экологическая безопасность»</a:t>
            </a:r>
            <a:r>
              <a:rPr lang="ru-RU" sz="1900" smtClean="0">
                <a:latin typeface="Arial" panose="020B0604020202020204" pitchFamily="34" charset="0"/>
              </a:rPr>
              <a:t>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smtClean="0"/>
              <a:t>«Нефтехимия»</a:t>
            </a:r>
            <a:r>
              <a:rPr lang="ru-RU" sz="1900" smtClean="0">
                <a:latin typeface="Arial" panose="020B0604020202020204" pitchFamily="34" charset="0"/>
              </a:rPr>
              <a:t>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smtClean="0"/>
              <a:t>«Органическая и биоорганическая химия»</a:t>
            </a:r>
            <a:r>
              <a:rPr lang="ru-RU" sz="1900" smtClean="0">
                <a:latin typeface="Arial" panose="020B0604020202020204" pitchFamily="34" charset="0"/>
              </a:rPr>
              <a:t>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smtClean="0"/>
              <a:t>«Преподаватель основной школы»</a:t>
            </a:r>
            <a:r>
              <a:rPr lang="ru-RU" sz="190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900" b="1" smtClean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b="1" smtClean="0"/>
              <a:t>Специалитет</a:t>
            </a:r>
            <a:r>
              <a:rPr lang="en-US" sz="1900" b="1" smtClean="0"/>
              <a:t>: </a:t>
            </a:r>
            <a:r>
              <a:rPr lang="ru-RU" sz="1900" b="1" smtClean="0">
                <a:latin typeface="Arial" panose="020B0604020202020204" pitchFamily="34" charset="0"/>
              </a:rPr>
              <a:t>«</a:t>
            </a:r>
            <a:r>
              <a:rPr lang="ru-RU" sz="1900" b="1" i="1" smtClean="0"/>
              <a:t>Фундаментальная и прикладная химия</a:t>
            </a:r>
            <a:r>
              <a:rPr lang="ru-RU" sz="1900" b="1" i="1" smtClean="0">
                <a:latin typeface="Arial" panose="020B0604020202020204" pitchFamily="34" charset="0"/>
              </a:rPr>
              <a:t>»</a:t>
            </a:r>
            <a:r>
              <a:rPr lang="ru-RU" sz="1900" b="1" smtClean="0"/>
              <a:t> </a:t>
            </a:r>
            <a:r>
              <a:rPr lang="ru-RU" sz="1900" smtClean="0"/>
              <a:t>(5 лет, очная форма обучения, 10 бюджетных мест на 2017 г., вступительные испытания</a:t>
            </a:r>
            <a:r>
              <a:rPr lang="en-US" sz="1900" smtClean="0"/>
              <a:t>:</a:t>
            </a:r>
            <a:r>
              <a:rPr lang="ru-RU" sz="1900" smtClean="0"/>
              <a:t> химия, русский язык, математика (профильная))</a:t>
            </a:r>
            <a:r>
              <a:rPr lang="ru-RU" sz="190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smtClean="0"/>
              <a:t> 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b="1" smtClean="0"/>
              <a:t>Специалитет</a:t>
            </a:r>
            <a:r>
              <a:rPr lang="en-US" sz="1900" b="1" smtClean="0"/>
              <a:t>: </a:t>
            </a:r>
            <a:r>
              <a:rPr lang="ru-RU" sz="1900" b="1" smtClean="0">
                <a:latin typeface="Arial" panose="020B0604020202020204" pitchFamily="34" charset="0"/>
              </a:rPr>
              <a:t>«</a:t>
            </a:r>
            <a:r>
              <a:rPr lang="ru-RU" sz="1900" b="1" i="1" smtClean="0"/>
              <a:t>Учитель химии и биологии</a:t>
            </a:r>
            <a:r>
              <a:rPr lang="ru-RU" sz="1900" b="1" i="1" smtClean="0">
                <a:latin typeface="Arial" panose="020B0604020202020204" pitchFamily="34" charset="0"/>
              </a:rPr>
              <a:t>»</a:t>
            </a:r>
            <a:r>
              <a:rPr lang="ru-RU" sz="1900" b="1" smtClean="0"/>
              <a:t> </a:t>
            </a:r>
            <a:r>
              <a:rPr lang="ru-RU" sz="1900" smtClean="0"/>
              <a:t>( 5 лет, очная форма обучения, 15 бюджетных мест на 2017 г., вступительные испытания</a:t>
            </a:r>
            <a:r>
              <a:rPr lang="en-US" sz="1900" smtClean="0"/>
              <a:t>:</a:t>
            </a:r>
            <a:r>
              <a:rPr lang="ru-RU" sz="1900" smtClean="0"/>
              <a:t> химия, русский язык, биология)</a:t>
            </a:r>
            <a:r>
              <a:rPr lang="ru-RU" sz="190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b="1" smtClean="0"/>
              <a:t> </a:t>
            </a:r>
            <a:endParaRPr lang="ru-RU" sz="1900" smtClean="0"/>
          </a:p>
          <a:p>
            <a:pPr>
              <a:lnSpc>
                <a:spcPct val="80000"/>
              </a:lnSpc>
            </a:pPr>
            <a:endParaRPr lang="ru-RU" sz="1900" smtClean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0"/>
            <a:ext cx="10058400" cy="1450975"/>
          </a:xfrm>
        </p:spPr>
        <p:txBody>
          <a:bodyPr/>
          <a:lstStyle/>
          <a:p>
            <a:pPr algn="ctr"/>
            <a:r>
              <a:rPr lang="ru-RU" smtClean="0"/>
              <a:t>Химический факультет АГУ</a:t>
            </a: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1096963" y="1776413"/>
            <a:ext cx="10058400" cy="40227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400" b="1" smtClean="0"/>
              <a:t>Магистр «Химия»   </a:t>
            </a:r>
            <a:r>
              <a:rPr lang="ru-RU" sz="2400" smtClean="0"/>
              <a:t>(2 года, очная форма обучения).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ru-RU" sz="240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400" smtClean="0"/>
              <a:t>Программы</a:t>
            </a:r>
            <a:r>
              <a:rPr lang="en-US" sz="2400" smtClean="0"/>
              <a:t>:</a:t>
            </a:r>
            <a:endParaRPr lang="ru-RU" sz="240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400" smtClean="0"/>
              <a:t>«Зел</a:t>
            </a:r>
            <a:r>
              <a:rPr lang="ru-RU" sz="2400" smtClean="0">
                <a:latin typeface="Arial" panose="020B0604020202020204" pitchFamily="34" charset="0"/>
              </a:rPr>
              <a:t>ё</a:t>
            </a:r>
            <a:r>
              <a:rPr lang="ru-RU" sz="2400" smtClean="0"/>
              <a:t>ная химия»</a:t>
            </a:r>
            <a:r>
              <a:rPr lang="ru-RU" sz="240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400" smtClean="0"/>
              <a:t>«Нефтехимия»</a:t>
            </a:r>
            <a:r>
              <a:rPr lang="ru-RU" sz="240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400" smtClean="0"/>
              <a:t>«Органическая химия»</a:t>
            </a:r>
            <a:r>
              <a:rPr lang="ru-RU" sz="2400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400" b="1" smtClean="0"/>
              <a:t> </a:t>
            </a:r>
            <a:endParaRPr lang="ru-RU" sz="2400" smtClean="0"/>
          </a:p>
          <a:p>
            <a:r>
              <a:rPr lang="ru-RU" sz="2400" b="1" smtClean="0"/>
              <a:t>Магистр «Педагогическое образование»  </a:t>
            </a:r>
            <a:r>
              <a:rPr lang="ru-RU" sz="2400" smtClean="0"/>
              <a:t>(2 года, очная и очно-заочная формы обучения). </a:t>
            </a:r>
          </a:p>
          <a:p>
            <a:r>
              <a:rPr lang="ru-RU" sz="2400" smtClean="0"/>
              <a:t>Программа</a:t>
            </a:r>
            <a:r>
              <a:rPr lang="ru-RU" sz="2400" b="1" smtClean="0"/>
              <a:t> «</a:t>
            </a:r>
            <a:r>
              <a:rPr lang="ru-RU" sz="2400" smtClean="0"/>
              <a:t>Химическое образование»</a:t>
            </a:r>
            <a:r>
              <a:rPr lang="ru-RU" sz="2400" smtClean="0">
                <a:latin typeface="Arial" panose="020B0604020202020204" pitchFamily="34" charset="0"/>
              </a:rPr>
              <a:t>.</a:t>
            </a: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296863"/>
            <a:ext cx="10058400" cy="1450975"/>
          </a:xfrm>
        </p:spPr>
        <p:txBody>
          <a:bodyPr/>
          <a:lstStyle/>
          <a:p>
            <a:pPr algn="ctr"/>
            <a:r>
              <a:rPr lang="ru-RU" sz="4300" smtClean="0">
                <a:solidFill>
                  <a:srgbClr val="313829"/>
                </a:solidFill>
              </a:rPr>
              <a:t>44.04.01</a:t>
            </a:r>
            <a:r>
              <a:rPr lang="ru-RU" sz="4300" b="1" smtClean="0"/>
              <a:t> Педагогическое образование  </a:t>
            </a:r>
            <a:r>
              <a:rPr lang="ru-RU" sz="4300" smtClean="0"/>
              <a:t/>
            </a:r>
            <a:br>
              <a:rPr lang="ru-RU" sz="4300" smtClean="0"/>
            </a:br>
            <a:r>
              <a:rPr lang="ru-RU" sz="4300" smtClean="0"/>
              <a:t>Программа</a:t>
            </a:r>
            <a:r>
              <a:rPr lang="ru-RU" sz="4300" b="1" smtClean="0"/>
              <a:t> «</a:t>
            </a:r>
            <a:r>
              <a:rPr lang="ru-RU" sz="4300" smtClean="0"/>
              <a:t>Химическое образование»</a:t>
            </a:r>
          </a:p>
        </p:txBody>
      </p:sp>
      <p:graphicFrame>
        <p:nvGraphicFramePr>
          <p:cNvPr id="14356" name="Group 20"/>
          <p:cNvGraphicFramePr>
            <a:graphicFrameLocks noGrp="1"/>
          </p:cNvGraphicFramePr>
          <p:nvPr>
            <p:ph idx="1"/>
          </p:nvPr>
        </p:nvGraphicFramePr>
        <p:xfrm>
          <a:off x="1096963" y="2068513"/>
          <a:ext cx="10058400" cy="3670300"/>
        </p:xfrm>
        <a:graphic>
          <a:graphicData uri="http://schemas.openxmlformats.org/drawingml/2006/table">
            <a:tbl>
              <a:tblPr/>
              <a:tblGrid>
                <a:gridCol w="5029200"/>
                <a:gridCol w="5029200"/>
              </a:tblGrid>
              <a:tr h="971550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Форма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5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Очно-заочная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1249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Диплом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магистр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педагогического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Диплом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магистр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педагогического образования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488950"/>
            <a:ext cx="10058400" cy="1508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300" b="1" smtClean="0">
                <a:solidFill>
                  <a:srgbClr val="313829"/>
                </a:solidFill>
              </a:rPr>
              <a:t/>
            </a:r>
            <a:br>
              <a:rPr lang="ru-RU" sz="4300" b="1" smtClean="0">
                <a:solidFill>
                  <a:srgbClr val="313829"/>
                </a:solidFill>
              </a:rPr>
            </a:br>
            <a:r>
              <a:rPr lang="ru-RU" sz="3600" smtClean="0">
                <a:solidFill>
                  <a:srgbClr val="313829"/>
                </a:solidFill>
              </a:rPr>
              <a:t/>
            </a:r>
            <a:br>
              <a:rPr lang="ru-RU" sz="3600" smtClean="0">
                <a:solidFill>
                  <a:srgbClr val="313829"/>
                </a:solidFill>
              </a:rPr>
            </a:br>
            <a:r>
              <a:rPr lang="ru-RU" sz="3600" smtClean="0">
                <a:solidFill>
                  <a:srgbClr val="313829"/>
                </a:solidFill>
              </a:rPr>
              <a:t>44.04.01 Педагогическое образование </a:t>
            </a:r>
            <a:br>
              <a:rPr lang="ru-RU" sz="3600" smtClean="0">
                <a:solidFill>
                  <a:srgbClr val="313829"/>
                </a:solidFill>
              </a:rPr>
            </a:br>
            <a:r>
              <a:rPr lang="ru-RU" sz="3600" smtClean="0">
                <a:solidFill>
                  <a:srgbClr val="313829"/>
                </a:solidFill>
              </a:rPr>
              <a:t>Программа «Химическое образование»</a:t>
            </a:r>
            <a:br>
              <a:rPr lang="ru-RU" sz="3600" smtClean="0">
                <a:solidFill>
                  <a:srgbClr val="313829"/>
                </a:solidFill>
              </a:rPr>
            </a:br>
            <a:endParaRPr lang="ru-RU" sz="3600" smtClean="0">
              <a:solidFill>
                <a:srgbClr val="313829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37882" y="1815922"/>
          <a:ext cx="11204620" cy="472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731838"/>
            <a:ext cx="10648950" cy="847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smtClean="0"/>
              <a:t>Основные публикации руководителя магистратуры</a:t>
            </a:r>
            <a:endParaRPr lang="ru-RU" sz="4000" smtClean="0">
              <a:solidFill>
                <a:srgbClr val="4A543E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92113" y="1846263"/>
          <a:ext cx="11337925" cy="4529137"/>
        </p:xfrm>
        <a:graphic>
          <a:graphicData uri="http://schemas.openxmlformats.org/drawingml/2006/table">
            <a:tbl>
              <a:tblPr/>
              <a:tblGrid>
                <a:gridCol w="574675"/>
                <a:gridCol w="10763250"/>
              </a:tblGrid>
              <a:tr h="13446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Садомцева О.С., Унтервальд Ю.А., Халиулина Н.М. Проектная и исследовательская деятельность школьников во внеурочной деятельности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Актуальные проблемы естественнонаучной подготовки педагогов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сборник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Межрегиональной научно-практической конференции с международным участием (г. Астрахань, 15-17 нояюря 2016 г.) – Издательский дом «Астраханский университет», 2016. – с. 161-163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CD5"/>
                    </a:solidFill>
                  </a:tcPr>
                </a:tc>
              </a:tr>
              <a:tr h="754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Шакирова В.В., Садомцева  О.С., Кошкин Е.М., Кожина А.Д. Исследование процессов сорбции некоторых ионов тяжелых металлов на природных материалах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Естественные науки, № 4, 2016. С. 119-126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8207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CD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Садомцева О.С., Шакирова В.В., Джигола Л.А., Елина В.В., Цаплин Д.Е., Шустова Н.Ю. Способ очистки сточных вод от углеродов нефти и нефтепродуктов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Журнал «Экологические системы и приборы», ежемесячный научно-технический и производственный журнал. №1, 2015 г. –С 34-39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CD5"/>
                    </a:solidFill>
                  </a:tcPr>
                </a:tc>
              </a:tr>
              <a:tr h="12414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Шакирова В.В., Садомцева О.С., Блохина Е.В. Исследование процессов адсорбции фенола на модифицированном силикагеле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/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Актуальные направления развития научной и образовательной деятельности Чебоксары, 2014. С. 22-25.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468313"/>
            <a:ext cx="10058400" cy="706437"/>
          </a:xfrm>
        </p:spPr>
        <p:txBody>
          <a:bodyPr/>
          <a:lstStyle/>
          <a:p>
            <a:pPr algn="ctr"/>
            <a:r>
              <a:rPr lang="ru-RU" sz="4400" smtClean="0"/>
              <a:t>ПЕДАГОГИЧЕСКИЙ СОСТАВ</a:t>
            </a:r>
          </a:p>
        </p:txBody>
      </p:sp>
      <p:graphicFrame>
        <p:nvGraphicFramePr>
          <p:cNvPr id="17479" name="Group 71"/>
          <p:cNvGraphicFramePr>
            <a:graphicFrameLocks noGrp="1"/>
          </p:cNvGraphicFramePr>
          <p:nvPr>
            <p:ph idx="1"/>
          </p:nvPr>
        </p:nvGraphicFramePr>
        <p:xfrm>
          <a:off x="517525" y="1301750"/>
          <a:ext cx="10904538" cy="4348163"/>
        </p:xfrm>
        <a:graphic>
          <a:graphicData uri="http://schemas.openxmlformats.org/drawingml/2006/table">
            <a:tbl>
              <a:tblPr/>
              <a:tblGrid>
                <a:gridCol w="1316038"/>
                <a:gridCol w="4222750"/>
                <a:gridCol w="5365750"/>
              </a:tblGrid>
              <a:tr h="3222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Ф.И.О.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Должность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САДОМЦЕВА ОЛЬГА СЕРГЕЕВНА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Доцент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ШАКИРОВА ВИКТОРИЯ ВИКТОРОВНА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Доцент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АЛЫКОВА ТАМАРА ВЛАДИМИРОВА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Профессор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МАТВЕЕВА ЭЛЬВИРА ФАРИДОВНА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Доцент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ДЖИГОЛА ЛЮДМИЛА АЛЕКСАНДРОВНА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Завкафедрой АФХ, доцент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ЗОЛОТАРЕВА НАТАЛЬЯ ВАЛЕРЬЕВНА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Доцент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ХАФИЗУЛЛИНА ИЛЬМИРА НАИЛЬЕВНА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Доцент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ТОМАШЕВСКАЯ ЮЛИЯ НИКОЛАЕВНА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Доцент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ПИТЕЛИНА МАРИЯ ВЛИДИМИРОВНА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Доцент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Работодатели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Директора и преподаватели СОШ, лицеев, гимназий, колледжей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138" y="144463"/>
            <a:ext cx="10058400" cy="704850"/>
          </a:xfrm>
        </p:spPr>
        <p:txBody>
          <a:bodyPr/>
          <a:lstStyle/>
          <a:p>
            <a:pPr algn="ctr"/>
            <a:r>
              <a:rPr lang="ru-RU" sz="4000" smtClean="0"/>
              <a:t>Основные учебные дисциплины и практики</a:t>
            </a:r>
          </a:p>
        </p:txBody>
      </p:sp>
      <p:graphicFrame>
        <p:nvGraphicFramePr>
          <p:cNvPr id="18482" name="Group 50"/>
          <p:cNvGraphicFramePr>
            <a:graphicFrameLocks noGrp="1"/>
          </p:cNvGraphicFramePr>
          <p:nvPr>
            <p:ph idx="1"/>
          </p:nvPr>
        </p:nvGraphicFramePr>
        <p:xfrm>
          <a:off x="815975" y="979488"/>
          <a:ext cx="10469563" cy="5699125"/>
        </p:xfrm>
        <a:graphic>
          <a:graphicData uri="http://schemas.openxmlformats.org/drawingml/2006/table">
            <a:tbl>
              <a:tblPr/>
              <a:tblGrid>
                <a:gridCol w="1266825"/>
                <a:gridCol w="9202738"/>
              </a:tblGrid>
              <a:tr h="704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Название дисциплины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Современные проблемы науки и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Методология и методы научного исследования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Инновационные процессы в образовании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Методика и методология преподавания химии в средней и высшей школе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Современные технологии обучения химии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Теория самоорганизации подготовки педагога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Проектирование и методика решения химических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Основы исследования по теории и методике обучения химии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Химический эксперимент в проектах школьников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Практики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Производственная (педагогическая)         1 сем. – 8 нед.,       3 сем. – 4 нед.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Научно-исследовательская работа            2 сем. – 4 нед.,       4 сем. – 6 нед.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Производственная                                         2 сем. – 6 сем.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тива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Ретроспектива</Template>
  <TotalTime>625</TotalTime>
  <Words>762</Words>
  <Application>Microsoft Office PowerPoint</Application>
  <PresentationFormat>Широкоэкранный</PresentationFormat>
  <Paragraphs>137</Paragraphs>
  <Slides>17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Arial</vt:lpstr>
      <vt:lpstr>Calibri Light</vt:lpstr>
      <vt:lpstr>Times New Roman</vt:lpstr>
      <vt:lpstr>Ретроспектива</vt:lpstr>
      <vt:lpstr>ФГБОУ ВО «Астраханский государственный университет» Химический факультет    44.04.01. Педагогическое образование программа «Химическое образование»</vt:lpstr>
      <vt:lpstr>Химический факультет АГУ</vt:lpstr>
      <vt:lpstr>Химический факультет АГУ</vt:lpstr>
      <vt:lpstr>Химический факультет АГУ</vt:lpstr>
      <vt:lpstr>44.04.01 Педагогическое образование   Программа «Химическое образование»</vt:lpstr>
      <vt:lpstr>  44.04.01 Педагогическое образование  Программа «Химическое образование» </vt:lpstr>
      <vt:lpstr>Основные публикации руководителя магистратуры</vt:lpstr>
      <vt:lpstr>ПЕДАГОГИЧЕСКИЙ СОСТАВ</vt:lpstr>
      <vt:lpstr>Основные учебные дисциплины и практики</vt:lpstr>
      <vt:lpstr>Трудоустройство  выпускников</vt:lpstr>
      <vt:lpstr>Презентация PowerPoint</vt:lpstr>
      <vt:lpstr>Презентация PowerPoint</vt:lpstr>
      <vt:lpstr>ЛЕТНИЙ ЛАГЕРЬ  «ЮНЫЕ ЕСТЕСТВОИСПЫТАТЕЛИ»</vt:lpstr>
      <vt:lpstr>Презентация PowerPoint</vt:lpstr>
      <vt:lpstr>НОВЫЙ ГОД  ОТ ХИМИЧЕСКОГО ФАКУЛЬТЕТА</vt:lpstr>
      <vt:lpstr>Презентация PowerPoint</vt:lpstr>
      <vt:lpstr>Спасибо за внимание 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проектной и исследовательской деятельности школьников во внеурочной  деятельности   Организация учебной  и проектной-исследовательской деятельности школьников на химическом факультете Астраханского государственного университета</dc:title>
  <dc:creator>Пользователь Microsoft Office</dc:creator>
  <cp:lastModifiedBy>Пользователь Windows</cp:lastModifiedBy>
  <cp:revision>54</cp:revision>
  <dcterms:created xsi:type="dcterms:W3CDTF">2016-12-06T10:23:44Z</dcterms:created>
  <dcterms:modified xsi:type="dcterms:W3CDTF">2017-03-01T12:42:33Z</dcterms:modified>
</cp:coreProperties>
</file>