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81" r:id="rId5"/>
  </p:sldIdLst>
  <p:sldSz cx="12192000" cy="6858000"/>
  <p:notesSz cx="6858000" cy="9144000"/>
  <p:embeddedFontLst>
    <p:embeddedFont>
      <p:font typeface="Magistral Bold" panose="020B0604020202020204" charset="0"/>
      <p:bold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Tahoma" panose="020B0604030504040204" pitchFamily="34" charset="0"/>
      <p:regular r:id="rId10"/>
      <p:bold r:id="rId11"/>
    </p:embeddedFont>
    <p:embeddedFont>
      <p:font typeface="Magistral Extra Bold" panose="020B0604020202020204" charset="0"/>
      <p:bold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Шаблоны" id="{6DD46871-EA2D-4D36-B4AD-AE21AC8D5021}">
          <p14:sldIdLst>
            <p14:sldId id="281"/>
          </p14:sldIdLst>
        </p14:section>
        <p14:section name="Инструкция" id="{151C1A6A-06B2-4FD3-935D-30E6E31563A1}">
          <p14:sldIdLst/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ерасимов Владимир Алексеевич" initials="ГВА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0BFBF"/>
    <a:srgbClr val="ECECEC"/>
    <a:srgbClr val="FCFAFD"/>
    <a:srgbClr val="F2F2F2"/>
    <a:srgbClr val="042047"/>
    <a:srgbClr val="63CDF6"/>
    <a:srgbClr val="001E62"/>
    <a:srgbClr val="EB2227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480" y="10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FE43E-5A02-4F0E-8AE5-FC465F0BB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1E31C9-5A05-4F06-875B-77DFDB1FD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D9AB6F-9AD9-49A0-93A2-104BB9F28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37A0F-A9A8-4B66-8CC8-934D3CD3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723ACE-4057-45FB-910A-1E9C69902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69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84A043-0C37-4E54-80A5-506C8F8E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B7EEBF-F269-4D4A-83C0-787F94069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730500-B591-400C-80C5-38A07ED6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025CBE-4D51-45D8-9198-CDCC8305C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BB4DF9-57E3-4152-8055-EDD75FAB8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66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DE492-B30F-4140-87EA-2F22E8E43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8344F2-6403-468E-ACC6-035D6D20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5F47EC-C0FC-4CCB-847D-26853E79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2C7E81-942D-4D72-9D63-EEAEEB41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9A148D-B34A-4CDE-B88E-67B29702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82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071BC-BBFA-402E-A173-32E8C194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148B4D-8119-4CAF-93CD-BBDFF8C72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6FFE4F-3116-4458-87AA-8239B982E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1C4EA1-E2E4-493A-8456-EFC11100B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AD1124-FAB4-4C3D-9F33-B90E3829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075F38-BA43-4744-97D3-6E05E4E11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1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46DB8F-1217-4828-AC5A-2F7EC2BE2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D1FA51-65DB-41F7-9058-E20E358FC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AF6936-CE02-40A1-B31E-017D332CC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15C5B1-460F-4393-B587-9EE1A1E0C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6098520-EBF7-4CF2-8B16-E3F8BBA74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DB66D2-22FD-4F74-BFF3-A9280F3EA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C65E7C7-D97F-4F40-B3EA-0704CD63D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F562E8-52E0-46CC-9C69-D0411C13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34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157F77-C46B-4192-8688-B550637FE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7E9633-4875-4B2F-A3C0-B1E33894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9A6A2FE-E3AC-46FC-8CFC-72EFAE19F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AA8C58F-6DCF-4862-BA77-99EE75A0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01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D7FD08-1691-4EAF-B44C-2976B590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4C793CD-8077-4C03-9925-DA83E3F60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5B73C8-F024-430E-9A78-9554C3BAC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36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E9307-8A4C-42DA-887B-A51A1B266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54B61F-614B-483C-AC56-BD2F6D433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E22E1A-EBF1-4F5A-A051-0FC7A35C8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78B9C2-BE3B-43E3-B11D-8BA4C6381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16A601-F29C-46AE-950C-02881BE3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6EF2AB-891D-4ED5-8812-C3C6A9CA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67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BD924A-FDF4-4AE9-82C6-2D0ED2118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54E3A3-49E5-4C55-A3B5-FBA14C4EFB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BE6132-0104-4253-AEC8-EE72F242D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85AAD2-5657-4521-98EF-AC0B970BC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9F9C6F-23BB-4ED5-B40D-A5C7964B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466D46-4547-440B-A1E6-E53E8642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59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F701B-2DC3-48D3-98A9-9AD1F672D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B9A751-9F45-4B7E-8EDC-5B81815F65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39F51-83DC-4706-840F-2E4D2DBED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019F1A-139B-4677-8160-5BA99DA4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3B62BF-04CC-4327-99BF-F9EDC838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93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0B7BAD-675E-4179-9561-B297173D9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F2269F-E4FD-4435-8C3B-2F5FB0266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B8E29D-0DCA-4C85-8870-CD3037F1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6C08B3-9506-4F00-ADEE-2F3C7F1B5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66AB8F-0C7C-4ECB-851E-1122AFE8A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80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02EC3-0522-4052-B8E2-D10D6A3C6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0988B4-5759-4427-9B17-137C92101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00C2E6-E020-45D3-BA29-C8D42B1A9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D1AAE-AD3C-44B4-A180-AC25479DD21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2CF66-0600-4D12-8274-64A90FDDD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41EAB7-2FD6-4B47-A0C6-1A3123E59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4A89-875F-44A2-9C53-FF0A06F7E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09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5"/>
          <a:stretch/>
        </p:blipFill>
        <p:spPr>
          <a:xfrm>
            <a:off x="7554967" y="1157685"/>
            <a:ext cx="4546838" cy="3519407"/>
          </a:xfrm>
          <a:prstGeom prst="rect">
            <a:avLst/>
          </a:prstGeom>
        </p:spPr>
      </p:pic>
      <p:sp>
        <p:nvSpPr>
          <p:cNvPr id="92" name="Полилиния: фигура 91">
            <a:extLst>
              <a:ext uri="{FF2B5EF4-FFF2-40B4-BE49-F238E27FC236}">
                <a16:creationId xmlns:a16="http://schemas.microsoft.com/office/drawing/2014/main" id="{B0C4CDFF-93A9-4081-9CE1-483D0E525F82}"/>
              </a:ext>
            </a:extLst>
          </p:cNvPr>
          <p:cNvSpPr/>
          <p:nvPr/>
        </p:nvSpPr>
        <p:spPr>
          <a:xfrm>
            <a:off x="162267" y="-26860"/>
            <a:ext cx="12282196" cy="7086556"/>
          </a:xfrm>
          <a:custGeom>
            <a:avLst/>
            <a:gdLst>
              <a:gd name="connsiteX0" fmla="*/ 7967439 w 12192000"/>
              <a:gd name="connsiteY0" fmla="*/ 1215216 h 6858000"/>
              <a:gd name="connsiteX1" fmla="*/ 7272862 w 12192000"/>
              <a:gd name="connsiteY1" fmla="*/ 1909793 h 6858000"/>
              <a:gd name="connsiteX2" fmla="*/ 7272862 w 12192000"/>
              <a:gd name="connsiteY2" fmla="*/ 5250622 h 6858000"/>
              <a:gd name="connsiteX3" fmla="*/ 7967439 w 12192000"/>
              <a:gd name="connsiteY3" fmla="*/ 5945199 h 6858000"/>
              <a:gd name="connsiteX4" fmla="*/ 10745661 w 12192000"/>
              <a:gd name="connsiteY4" fmla="*/ 5945199 h 6858000"/>
              <a:gd name="connsiteX5" fmla="*/ 11440238 w 12192000"/>
              <a:gd name="connsiteY5" fmla="*/ 5250622 h 6858000"/>
              <a:gd name="connsiteX6" fmla="*/ 11440238 w 12192000"/>
              <a:gd name="connsiteY6" fmla="*/ 1909793 h 6858000"/>
              <a:gd name="connsiteX7" fmla="*/ 10745661 w 12192000"/>
              <a:gd name="connsiteY7" fmla="*/ 1215216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967439" y="1215216"/>
                </a:moveTo>
                <a:cubicBezTo>
                  <a:pt x="7583835" y="1215216"/>
                  <a:pt x="7272862" y="1526189"/>
                  <a:pt x="7272862" y="1909793"/>
                </a:cubicBezTo>
                <a:lnTo>
                  <a:pt x="7272862" y="5250622"/>
                </a:lnTo>
                <a:cubicBezTo>
                  <a:pt x="7272862" y="5634226"/>
                  <a:pt x="7583835" y="5945199"/>
                  <a:pt x="7967439" y="5945199"/>
                </a:cubicBezTo>
                <a:lnTo>
                  <a:pt x="10745661" y="5945199"/>
                </a:lnTo>
                <a:cubicBezTo>
                  <a:pt x="11129265" y="5945199"/>
                  <a:pt x="11440238" y="5634226"/>
                  <a:pt x="11440238" y="5250622"/>
                </a:cubicBezTo>
                <a:lnTo>
                  <a:pt x="11440238" y="1909793"/>
                </a:lnTo>
                <a:cubicBezTo>
                  <a:pt x="11440238" y="1526189"/>
                  <a:pt x="11129265" y="1215216"/>
                  <a:pt x="10745661" y="121521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9F1FD2D-9180-4644-967C-4FD05AE4B4A6}"/>
              </a:ext>
            </a:extLst>
          </p:cNvPr>
          <p:cNvSpPr/>
          <p:nvPr/>
        </p:nvSpPr>
        <p:spPr>
          <a:xfrm>
            <a:off x="3357460" y="432771"/>
            <a:ext cx="66875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Приглашает на работу:</a:t>
            </a:r>
            <a:endParaRPr lang="en-US" sz="3200" dirty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32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613F4630-73A5-4438-AD44-C5B9C8027D67}"/>
              </a:ext>
            </a:extLst>
          </p:cNvPr>
          <p:cNvSpPr/>
          <p:nvPr/>
        </p:nvSpPr>
        <p:spPr>
          <a:xfrm>
            <a:off x="0" y="6391395"/>
            <a:ext cx="12192000" cy="466605"/>
          </a:xfrm>
          <a:custGeom>
            <a:avLst/>
            <a:gdLst>
              <a:gd name="connsiteX0" fmla="*/ 241960 w 12243619"/>
              <a:gd name="connsiteY0" fmla="*/ 0 h 474299"/>
              <a:gd name="connsiteX1" fmla="*/ 12001659 w 12243619"/>
              <a:gd name="connsiteY1" fmla="*/ 0 h 474299"/>
              <a:gd name="connsiteX2" fmla="*/ 12243619 w 12243619"/>
              <a:gd name="connsiteY2" fmla="*/ 241960 h 474299"/>
              <a:gd name="connsiteX3" fmla="*/ 12243619 w 12243619"/>
              <a:gd name="connsiteY3" fmla="*/ 474299 h 474299"/>
              <a:gd name="connsiteX4" fmla="*/ 0 w 12243619"/>
              <a:gd name="connsiteY4" fmla="*/ 474299 h 474299"/>
              <a:gd name="connsiteX5" fmla="*/ 0 w 12243619"/>
              <a:gd name="connsiteY5" fmla="*/ 241960 h 474299"/>
              <a:gd name="connsiteX6" fmla="*/ 241960 w 12243619"/>
              <a:gd name="connsiteY6" fmla="*/ 0 h 47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3619" h="474299">
                <a:moveTo>
                  <a:pt x="241960" y="0"/>
                </a:moveTo>
                <a:lnTo>
                  <a:pt x="12001659" y="0"/>
                </a:lnTo>
                <a:cubicBezTo>
                  <a:pt x="12135290" y="0"/>
                  <a:pt x="12243619" y="108329"/>
                  <a:pt x="12243619" y="241960"/>
                </a:cubicBezTo>
                <a:lnTo>
                  <a:pt x="12243619" y="474299"/>
                </a:lnTo>
                <a:lnTo>
                  <a:pt x="0" y="474299"/>
                </a:lnTo>
                <a:lnTo>
                  <a:pt x="0" y="241960"/>
                </a:lnTo>
                <a:cubicBezTo>
                  <a:pt x="0" y="108329"/>
                  <a:pt x="108329" y="0"/>
                  <a:pt x="241960" y="0"/>
                </a:cubicBezTo>
                <a:close/>
              </a:path>
            </a:pathLst>
          </a:custGeom>
          <a:solidFill>
            <a:srgbClr val="001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олилиния: фигура 93">
            <a:extLst>
              <a:ext uri="{FF2B5EF4-FFF2-40B4-BE49-F238E27FC236}">
                <a16:creationId xmlns:a16="http://schemas.microsoft.com/office/drawing/2014/main" id="{7899DD0A-BA92-40ED-B927-D57A196CD43F}"/>
              </a:ext>
            </a:extLst>
          </p:cNvPr>
          <p:cNvSpPr/>
          <p:nvPr/>
        </p:nvSpPr>
        <p:spPr>
          <a:xfrm>
            <a:off x="7303540" y="1171126"/>
            <a:ext cx="684675" cy="3515855"/>
          </a:xfrm>
          <a:custGeom>
            <a:avLst/>
            <a:gdLst>
              <a:gd name="connsiteX0" fmla="*/ 245206 w 245206"/>
              <a:gd name="connsiteY0" fmla="*/ 0 h 3310602"/>
              <a:gd name="connsiteX1" fmla="*/ 245206 w 245206"/>
              <a:gd name="connsiteY1" fmla="*/ 3310602 h 3310602"/>
              <a:gd name="connsiteX2" fmla="*/ 224094 w 245206"/>
              <a:gd name="connsiteY2" fmla="*/ 3299142 h 3310602"/>
              <a:gd name="connsiteX3" fmla="*/ 0 w 245206"/>
              <a:gd name="connsiteY3" fmla="*/ 2877672 h 3310602"/>
              <a:gd name="connsiteX4" fmla="*/ 0 w 245206"/>
              <a:gd name="connsiteY4" fmla="*/ 432929 h 3310602"/>
              <a:gd name="connsiteX5" fmla="*/ 224094 w 245206"/>
              <a:gd name="connsiteY5" fmla="*/ 11459 h 331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206" h="3310602">
                <a:moveTo>
                  <a:pt x="245206" y="0"/>
                </a:moveTo>
                <a:lnTo>
                  <a:pt x="245206" y="3310602"/>
                </a:lnTo>
                <a:lnTo>
                  <a:pt x="224094" y="3299142"/>
                </a:lnTo>
                <a:cubicBezTo>
                  <a:pt x="88892" y="3207801"/>
                  <a:pt x="0" y="3053118"/>
                  <a:pt x="0" y="2877672"/>
                </a:cubicBezTo>
                <a:lnTo>
                  <a:pt x="0" y="432929"/>
                </a:lnTo>
                <a:cubicBezTo>
                  <a:pt x="0" y="257484"/>
                  <a:pt x="88892" y="102800"/>
                  <a:pt x="224094" y="11459"/>
                </a:cubicBezTo>
                <a:close/>
              </a:path>
            </a:pathLst>
          </a:custGeom>
          <a:solidFill>
            <a:srgbClr val="001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91018E7C-4703-46A5-9A8C-501019182722}"/>
              </a:ext>
            </a:extLst>
          </p:cNvPr>
          <p:cNvSpPr/>
          <p:nvPr/>
        </p:nvSpPr>
        <p:spPr>
          <a:xfrm>
            <a:off x="4293742" y="5421501"/>
            <a:ext cx="30640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ВОПРОСАМ ТРУДОУСТРОЙСТВА ОБРАЩАТЬСЯ: г</a:t>
            </a:r>
            <a:r>
              <a:rPr lang="ru-RU" sz="1100" b="1" dirty="0" smtClean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АСТРАХАНЬ, </a:t>
            </a:r>
            <a:r>
              <a:rPr lang="ru-RU" sz="1100" b="1" dirty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УЛИЦА </a:t>
            </a:r>
            <a:r>
              <a:rPr lang="ru-RU" sz="1100" b="1" dirty="0" smtClean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БОЕВАЯ, 127, </a:t>
            </a:r>
            <a:r>
              <a:rPr lang="ru-RU" sz="1100" b="1" dirty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КАБ. </a:t>
            </a:r>
            <a:r>
              <a:rPr lang="ru-RU" sz="1100" b="1" dirty="0" smtClean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110</a:t>
            </a:r>
          </a:p>
          <a:p>
            <a:pPr algn="ctr"/>
            <a:r>
              <a:rPr lang="ru-RU" sz="1100" b="1" dirty="0" smtClean="0">
                <a:solidFill>
                  <a:srgbClr val="F2F2F2"/>
                </a:solidFill>
                <a:highlight>
                  <a:srgbClr val="001E62"/>
                </a:highlight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 . 8-927-071-29-12 Ольга Игоревна</a:t>
            </a:r>
            <a:endParaRPr lang="ru-RU" sz="1100" b="1" dirty="0">
              <a:highlight>
                <a:srgbClr val="001E62"/>
              </a:highlight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685CD9D-FC4A-4CEB-BE64-D711D6E27606}"/>
              </a:ext>
            </a:extLst>
          </p:cNvPr>
          <p:cNvSpPr/>
          <p:nvPr/>
        </p:nvSpPr>
        <p:spPr>
          <a:xfrm>
            <a:off x="4669153" y="1588891"/>
            <a:ext cx="26886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Удобный сменный график </a:t>
            </a:r>
            <a:r>
              <a:rPr lang="ru-RU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работы </a:t>
            </a:r>
            <a:r>
              <a:rPr lang="ru-R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5/2;  2/2; 15/15</a:t>
            </a:r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9D1E912-D222-4533-A655-6E0305A9CC3B}"/>
              </a:ext>
            </a:extLst>
          </p:cNvPr>
          <p:cNvSpPr/>
          <p:nvPr/>
        </p:nvSpPr>
        <p:spPr>
          <a:xfrm>
            <a:off x="4612063" y="1190962"/>
            <a:ext cx="23754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Гарантии и безопасность - оформление </a:t>
            </a:r>
            <a:r>
              <a:rPr lang="ru-RU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ТК РФ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1CE6C8DB-E007-43AF-BAB1-A66CF940887E}"/>
              </a:ext>
            </a:extLst>
          </p:cNvPr>
          <p:cNvSpPr/>
          <p:nvPr/>
        </p:nvSpPr>
        <p:spPr>
          <a:xfrm>
            <a:off x="4602457" y="2219741"/>
            <a:ext cx="32101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Обучение и повышение квалификации                        за счет работодателя</a:t>
            </a:r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9" name="Группа 88"/>
          <p:cNvGrpSpPr/>
          <p:nvPr/>
        </p:nvGrpSpPr>
        <p:grpSpPr>
          <a:xfrm>
            <a:off x="5464995" y="6466408"/>
            <a:ext cx="424934" cy="246221"/>
            <a:chOff x="7764102" y="6496847"/>
            <a:chExt cx="424934" cy="246221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35035566-924C-4AE2-BBEA-171451CA6491}"/>
                </a:ext>
              </a:extLst>
            </p:cNvPr>
            <p:cNvSpPr/>
            <p:nvPr/>
          </p:nvSpPr>
          <p:spPr>
            <a:xfrm>
              <a:off x="8004305" y="6512236"/>
              <a:ext cx="18473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ru-RU" sz="900" b="1" dirty="0">
                <a:solidFill>
                  <a:srgbClr val="FFFFFF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7764102" y="6496847"/>
              <a:ext cx="246221" cy="246221"/>
              <a:chOff x="7764102" y="6496847"/>
              <a:chExt cx="246221" cy="246221"/>
            </a:xfrm>
          </p:grpSpPr>
          <p:sp>
            <p:nvSpPr>
              <p:cNvPr id="91" name="Овал 90">
                <a:extLst>
                  <a:ext uri="{FF2B5EF4-FFF2-40B4-BE49-F238E27FC236}">
                    <a16:creationId xmlns:a16="http://schemas.microsoft.com/office/drawing/2014/main" id="{C23D43FE-EA6C-4BD9-9471-8E0DFF2AE049}"/>
                  </a:ext>
                </a:extLst>
              </p:cNvPr>
              <p:cNvSpPr/>
              <p:nvPr/>
            </p:nvSpPr>
            <p:spPr>
              <a:xfrm>
                <a:off x="7764102" y="6496847"/>
                <a:ext cx="246221" cy="24622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900">
                  <a:latin typeface="Magistral Extra Bold" panose="020B09040302040803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93" name="Рисунок 92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5821" y="6554900"/>
                <a:ext cx="130113" cy="130113"/>
              </a:xfrm>
              <a:prstGeom prst="rect">
                <a:avLst/>
              </a:prstGeom>
            </p:spPr>
          </p:pic>
        </p:grpSp>
      </p:grpSp>
      <p:grpSp>
        <p:nvGrpSpPr>
          <p:cNvPr id="97" name="Группа 96"/>
          <p:cNvGrpSpPr/>
          <p:nvPr/>
        </p:nvGrpSpPr>
        <p:grpSpPr>
          <a:xfrm>
            <a:off x="7721410" y="6501586"/>
            <a:ext cx="2042735" cy="246221"/>
            <a:chOff x="8839010" y="6500736"/>
            <a:chExt cx="2042735" cy="246221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FCE82CBD-2B52-460E-8A58-F8EC433DCB08}"/>
                </a:ext>
              </a:extLst>
            </p:cNvPr>
            <p:cNvGrpSpPr/>
            <p:nvPr/>
          </p:nvGrpSpPr>
          <p:grpSpPr>
            <a:xfrm>
              <a:off x="8839010" y="6500736"/>
              <a:ext cx="2042735" cy="246221"/>
              <a:chOff x="7908430" y="6496848"/>
              <a:chExt cx="2042735" cy="246221"/>
            </a:xfrm>
          </p:grpSpPr>
          <p:sp>
            <p:nvSpPr>
              <p:cNvPr id="47" name="Прямоугольник 46">
                <a:extLst>
                  <a:ext uri="{FF2B5EF4-FFF2-40B4-BE49-F238E27FC236}">
                    <a16:creationId xmlns:a16="http://schemas.microsoft.com/office/drawing/2014/main" id="{101D7E03-ABCD-4C4A-9AD6-49EE6B6FACC2}"/>
                  </a:ext>
                </a:extLst>
              </p:cNvPr>
              <p:cNvSpPr/>
              <p:nvPr/>
            </p:nvSpPr>
            <p:spPr>
              <a:xfrm>
                <a:off x="8169908" y="6509290"/>
                <a:ext cx="1781257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b="1" dirty="0">
                    <a:solidFill>
                      <a:srgbClr val="FFFFFF"/>
                    </a:solidFill>
                    <a:latin typeface="Magistral Extra Bold" panose="020B09040302040803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ShamanovaOI@ao-zdrm.ru</a:t>
                </a: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6F2265C5-42B0-4BF9-8FD0-AE6C3CF983EE}"/>
                  </a:ext>
                </a:extLst>
              </p:cNvPr>
              <p:cNvSpPr/>
              <p:nvPr/>
            </p:nvSpPr>
            <p:spPr>
              <a:xfrm>
                <a:off x="7908430" y="6496848"/>
                <a:ext cx="246221" cy="2462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900">
                  <a:solidFill>
                    <a:srgbClr val="FFFFFF"/>
                  </a:solidFill>
                  <a:latin typeface="Magistral Extra Bold" panose="020B09040302040803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90" name="Группа 89"/>
            <p:cNvGrpSpPr/>
            <p:nvPr/>
          </p:nvGrpSpPr>
          <p:grpSpPr>
            <a:xfrm>
              <a:off x="8859594" y="6500736"/>
              <a:ext cx="246221" cy="246221"/>
              <a:chOff x="8859594" y="6500736"/>
              <a:chExt cx="246221" cy="246221"/>
            </a:xfrm>
          </p:grpSpPr>
          <p:sp>
            <p:nvSpPr>
              <p:cNvPr id="95" name="Овал 94">
                <a:extLst>
                  <a:ext uri="{FF2B5EF4-FFF2-40B4-BE49-F238E27FC236}">
                    <a16:creationId xmlns:a16="http://schemas.microsoft.com/office/drawing/2014/main" id="{6F2265C5-42B0-4BF9-8FD0-AE6C3CF983EE}"/>
                  </a:ext>
                </a:extLst>
              </p:cNvPr>
              <p:cNvSpPr/>
              <p:nvPr/>
            </p:nvSpPr>
            <p:spPr>
              <a:xfrm>
                <a:off x="8859594" y="6500736"/>
                <a:ext cx="246221" cy="24622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900">
                  <a:latin typeface="Magistral Extra Bold" panose="020B09040302040803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96" name="Рисунок 95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07965" y="6545217"/>
                <a:ext cx="149478" cy="149478"/>
              </a:xfrm>
              <a:prstGeom prst="rect">
                <a:avLst/>
              </a:prstGeom>
            </p:spPr>
          </p:pic>
        </p:grpSp>
      </p:grpSp>
      <p:pic>
        <p:nvPicPr>
          <p:cNvPr id="104" name="Рисунок 10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01" y="-26860"/>
            <a:ext cx="3128775" cy="578581"/>
          </a:xfrm>
          <a:prstGeom prst="rect">
            <a:avLst/>
          </a:prstGeom>
        </p:spPr>
      </p:pic>
      <p:cxnSp>
        <p:nvCxnSpPr>
          <p:cNvPr id="105" name="Прямая соединительная линия 104"/>
          <p:cNvCxnSpPr/>
          <p:nvPr/>
        </p:nvCxnSpPr>
        <p:spPr>
          <a:xfrm flipH="1">
            <a:off x="3334076" y="381369"/>
            <a:ext cx="947" cy="540000"/>
          </a:xfrm>
          <a:prstGeom prst="line">
            <a:avLst/>
          </a:prstGeom>
          <a:ln w="19050">
            <a:solidFill>
              <a:srgbClr val="C0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5009" y="4861661"/>
            <a:ext cx="1343687" cy="130940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0427" y="4896828"/>
            <a:ext cx="1328532" cy="1294114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411" y="-26860"/>
            <a:ext cx="1669785" cy="1123653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FBC47606-0BEB-4A09-8C2C-621F148D6897}"/>
              </a:ext>
            </a:extLst>
          </p:cNvPr>
          <p:cNvSpPr/>
          <p:nvPr/>
        </p:nvSpPr>
        <p:spPr>
          <a:xfrm>
            <a:off x="502904" y="6401284"/>
            <a:ext cx="745303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smtClean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АСТРАХАНСКИЙ ТЕПЛОВОЗОРЕМОНТНЫЙ ЗАВОД</a:t>
            </a:r>
            <a:r>
              <a:rPr lang="en-US" sz="1050" b="1" dirty="0" smtClean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50" b="1" dirty="0" smtClean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en-US" sz="1050" b="1" dirty="0" smtClean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50" b="1" dirty="0" smtClean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ФИЛИАЛ </a:t>
            </a:r>
          </a:p>
          <a:p>
            <a:r>
              <a:rPr lang="ru-RU" sz="1050" b="1" dirty="0" smtClean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АО «ЖЕЛДОРРЕММАШ</a:t>
            </a:r>
            <a:r>
              <a:rPr lang="ru-RU" sz="1050" b="1" dirty="0">
                <a:solidFill>
                  <a:srgbClr val="FFFFFF"/>
                </a:solidFill>
                <a:latin typeface="Magistral Bold" panose="020B08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A9F1FD2D-9180-4644-967C-4FD05AE4B4A6}"/>
              </a:ext>
            </a:extLst>
          </p:cNvPr>
          <p:cNvSpPr/>
          <p:nvPr/>
        </p:nvSpPr>
        <p:spPr>
          <a:xfrm>
            <a:off x="270365" y="1017546"/>
            <a:ext cx="471570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Инженера технолога </a:t>
            </a:r>
          </a:p>
          <a:p>
            <a:endParaRPr lang="ru-RU" sz="2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Инженера конструктора </a:t>
            </a:r>
          </a:p>
          <a:p>
            <a:endParaRPr lang="ru-RU" sz="2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Инженера по качеству</a:t>
            </a:r>
          </a:p>
          <a:p>
            <a:endParaRPr lang="ru-RU" sz="2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Мастера ОТК</a:t>
            </a:r>
          </a:p>
          <a:p>
            <a:endParaRPr lang="ru-RU" sz="2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Контролера ОТК</a:t>
            </a:r>
          </a:p>
          <a:p>
            <a:endParaRPr lang="ru-RU" sz="2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dirty="0" err="1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Дефектоскописта</a:t>
            </a:r>
            <a:endParaRPr lang="ru-RU" sz="2400" dirty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9F1FD2D-9180-4644-967C-4FD05AE4B4A6}"/>
              </a:ext>
            </a:extLst>
          </p:cNvPr>
          <p:cNvSpPr/>
          <p:nvPr/>
        </p:nvSpPr>
        <p:spPr>
          <a:xfrm>
            <a:off x="3334076" y="-8860"/>
            <a:ext cx="7442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АСТРАХАНСКИЙ ТЕПЛОВОЗОРЕМОНТНЫЙ ЗАВОД</a:t>
            </a:r>
          </a:p>
          <a:p>
            <a:endParaRPr lang="ru-RU" sz="2000" dirty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1CE6C8DB-E007-43AF-BAB1-A66CF940887E}"/>
              </a:ext>
            </a:extLst>
          </p:cNvPr>
          <p:cNvSpPr/>
          <p:nvPr/>
        </p:nvSpPr>
        <p:spPr>
          <a:xfrm>
            <a:off x="4664914" y="2628234"/>
            <a:ext cx="122501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Наставничество</a:t>
            </a:r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1CE6C8DB-E007-43AF-BAB1-A66CF940887E}"/>
              </a:ext>
            </a:extLst>
          </p:cNvPr>
          <p:cNvSpPr/>
          <p:nvPr/>
        </p:nvSpPr>
        <p:spPr>
          <a:xfrm>
            <a:off x="4600734" y="2882028"/>
            <a:ext cx="22589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Стипендия на время обучения</a:t>
            </a:r>
            <a:endParaRPr lang="ru-RU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A9F1FD2D-9180-4644-967C-4FD05AE4B4A6}"/>
              </a:ext>
            </a:extLst>
          </p:cNvPr>
          <p:cNvSpPr/>
          <p:nvPr/>
        </p:nvSpPr>
        <p:spPr>
          <a:xfrm>
            <a:off x="4485736" y="757897"/>
            <a:ext cx="22841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200" dirty="0" smtClean="0">
                <a:solidFill>
                  <a:srgbClr val="001E62"/>
                </a:solidFill>
                <a:latin typeface="Magistral Extra Bold" panose="020B09040302040803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 ПРЕДЛАГАЕМ:</a:t>
            </a:r>
            <a:endParaRPr lang="en-US" sz="1200" dirty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400" dirty="0" smtClean="0">
              <a:solidFill>
                <a:srgbClr val="001E62"/>
              </a:solidFill>
              <a:latin typeface="Magistral Extra Bold" panose="020B09040302040803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682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rgbClr val="002060"/>
      </a:dk1>
      <a:lt1>
        <a:srgbClr val="002060"/>
      </a:lt1>
      <a:dk2>
        <a:srgbClr val="17406D"/>
      </a:dk2>
      <a:lt2>
        <a:srgbClr val="DBEFF9"/>
      </a:lt2>
      <a:accent1>
        <a:srgbClr val="002060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C57B788A210FF4A8602BA18B159EAD7" ma:contentTypeVersion="1" ma:contentTypeDescription="Создание документа." ma:contentTypeScope="" ma:versionID="41c2a66274e06d0388428151fa524e2f">
  <xsd:schema xmlns:xsd="http://www.w3.org/2001/XMLSchema" xmlns:xs="http://www.w3.org/2001/XMLSchema" xmlns:p="http://schemas.microsoft.com/office/2006/metadata/properties" xmlns:ns2="72ce2647-8330-4d9f-956d-fa6e77df28cf" targetNamespace="http://schemas.microsoft.com/office/2006/metadata/properties" ma:root="true" ma:fieldsID="4475edefa12b1617a71a6c3299512095" ns2:_="">
    <xsd:import namespace="72ce2647-8330-4d9f-956d-fa6e77df28cf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e2647-8330-4d9f-956d-fa6e77df28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347691-54FA-43AC-A12C-862CE69FB8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0281F8-FE80-457A-9AAA-8AC4EFE79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ce2647-8330-4d9f-956d-fa6e77df2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21249F-54A8-4494-A768-FFAABBFDC765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72ce2647-8330-4d9f-956d-fa6e77df28cf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18373</TotalTime>
  <Words>85</Words>
  <Application>Microsoft Office PowerPoint</Application>
  <PresentationFormat>Широкоэкранный</PresentationFormat>
  <Paragraphs>27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Magistral Bold</vt:lpstr>
      <vt:lpstr>Calibri Light</vt:lpstr>
      <vt:lpstr>Tahoma</vt:lpstr>
      <vt:lpstr>Magistral Extra Bold</vt:lpstr>
      <vt:lpstr>Calibri</vt:lpstr>
      <vt:lpstr>Arial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Забиякин Матвей Андреевич</dc:creator>
  <cp:lastModifiedBy>Ольга Игоревна Шаманова</cp:lastModifiedBy>
  <cp:revision>112</cp:revision>
  <dcterms:created xsi:type="dcterms:W3CDTF">2024-01-12T11:37:00Z</dcterms:created>
  <dcterms:modified xsi:type="dcterms:W3CDTF">2026-04-08T05:57:26Z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0x0101008C57B788A210FF4A8602BA18B159EAD7</vt:lpwstr>
  </property>
</Properties>
</file>