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1141"/>
    <a:srgbClr val="CCCCFF"/>
    <a:srgbClr val="FFFF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>
        <p:scale>
          <a:sx n="80" d="100"/>
          <a:sy n="80" d="100"/>
        </p:scale>
        <p:origin x="30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905FA-EBA9-4DF1-84AC-42662061720E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9E17-22C3-4E5A-B620-A09B1DDE2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8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FEAE-6F42-4879-8F01-A767F8D0182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AB59-7159-4C2A-A666-773DE6C0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FEAE-6F42-4879-8F01-A767F8D0182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AB59-7159-4C2A-A666-773DE6C0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FEAE-6F42-4879-8F01-A767F8D0182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AB59-7159-4C2A-A666-773DE6C0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4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FEAE-6F42-4879-8F01-A767F8D0182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AB59-7159-4C2A-A666-773DE6C0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95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FEAE-6F42-4879-8F01-A767F8D0182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AB59-7159-4C2A-A666-773DE6C0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2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FEAE-6F42-4879-8F01-A767F8D0182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AB59-7159-4C2A-A666-773DE6C0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9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FEAE-6F42-4879-8F01-A767F8D0182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AB59-7159-4C2A-A666-773DE6C0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4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FEAE-6F42-4879-8F01-A767F8D0182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AB59-7159-4C2A-A666-773DE6C0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8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FEAE-6F42-4879-8F01-A767F8D0182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AB59-7159-4C2A-A666-773DE6C0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0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FEAE-6F42-4879-8F01-A767F8D0182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AB59-7159-4C2A-A666-773DE6C0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7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5FEAE-6F42-4879-8F01-A767F8D0182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AB59-7159-4C2A-A666-773DE6C0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8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A6CAED"/>
            </a:gs>
            <a:gs pos="47000">
              <a:srgbClr val="E2EEF9"/>
            </a:gs>
            <a:gs pos="0">
              <a:schemeClr val="accent3">
                <a:lumMod val="0"/>
                <a:lumOff val="100000"/>
              </a:schemeClr>
            </a:gs>
            <a:gs pos="25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FEAE-6F42-4879-8F01-A767F8D01823}" type="datetimeFigureOut">
              <a:rPr lang="ru-RU" smtClean="0"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AB59-7159-4C2A-A666-773DE6C08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A6CAED"/>
            </a:gs>
            <a:gs pos="47000">
              <a:srgbClr val="E2EEF9"/>
            </a:gs>
            <a:gs pos="1000">
              <a:schemeClr val="accent3">
                <a:lumMod val="0"/>
                <a:lumOff val="100000"/>
              </a:schemeClr>
            </a:gs>
            <a:gs pos="25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89612" y="1257577"/>
            <a:ext cx="87322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Создание генетического паспорта биообъектов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0308" y="2156578"/>
            <a:ext cx="2886332" cy="852101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275" endPos="40000" dist="101600" dir="5400000" sy="-100000" algn="bl" rotWithShape="0"/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ДНК-диагностика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25801" y="2753407"/>
            <a:ext cx="2881733" cy="864018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Регуляция метаболизма клетки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этап)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19459" y="3642105"/>
            <a:ext cx="2874664" cy="1218493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Молекулярные основы клеточной дифференцировки и адаптации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6695" y="3185416"/>
            <a:ext cx="2874664" cy="864018"/>
          </a:xfrm>
          <a:prstGeom prst="round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ПЦР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-анализа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889" y="4098714"/>
            <a:ext cx="9144470" cy="2347687"/>
          </a:xfrm>
          <a:prstGeom prst="round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НОЦ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«Молекулярная биология и биоинженерия»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Кондратенко Елена Игоревна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д.б.н., руководитель </a:t>
            </a:r>
            <a:r>
              <a:rPr lang="ru-RU" sz="16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НОЦ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Ломтева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Наталья Аркадьевна – к.б.н., доцент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Касимова Сауле Куаншевна – к.б.н.,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06.03.01 «Биология», профиль «Генетика»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Афанасьева Д.,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Баймухамбетова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Р., Нургалиева А., Сухорукова Т.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Ислямгазиева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Ш., Керимова К., Маркова А.,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Сазбанова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8" y="162517"/>
            <a:ext cx="1428726" cy="142872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919" y="272158"/>
            <a:ext cx="2700762" cy="7986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0100" y="230549"/>
            <a:ext cx="703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Проектное обучение в рамках подготовки студентов направления 06.03.01, 06.04.01 «Биология» в АГУ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1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88283" y="1892104"/>
            <a:ext cx="2332763" cy="1514880"/>
            <a:chOff x="586482" y="1648295"/>
            <a:chExt cx="2332763" cy="15148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l="4177" t="505" r="35920" b="77282"/>
            <a:stretch/>
          </p:blipFill>
          <p:spPr>
            <a:xfrm>
              <a:off x="586482" y="1648295"/>
              <a:ext cx="2332763" cy="1118185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586482" y="2783999"/>
              <a:ext cx="2312151" cy="379176"/>
            </a:xfrm>
            <a:prstGeom prst="rect">
              <a:avLst/>
            </a:prstGeom>
            <a:gradFill>
              <a:gsLst>
                <a:gs pos="78000">
                  <a:srgbClr val="A6CAED"/>
                </a:gs>
                <a:gs pos="47000">
                  <a:srgbClr val="E2EEF9"/>
                </a:gs>
                <a:gs pos="0">
                  <a:schemeClr val="accent3">
                    <a:lumMod val="0"/>
                    <a:lumOff val="100000"/>
                  </a:schemeClr>
                </a:gs>
                <a:gs pos="25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Лизис образца 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48674" y="1909496"/>
            <a:ext cx="2372245" cy="1547318"/>
            <a:chOff x="3430795" y="1663701"/>
            <a:chExt cx="2280343" cy="1497652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l="3473" t="25311" r="37112" b="52467"/>
            <a:stretch/>
          </p:blipFill>
          <p:spPr>
            <a:xfrm>
              <a:off x="3430795" y="1663701"/>
              <a:ext cx="2280343" cy="110278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3430795" y="2783999"/>
              <a:ext cx="2280343" cy="377354"/>
            </a:xfrm>
            <a:prstGeom prst="rect">
              <a:avLst/>
            </a:prstGeom>
            <a:gradFill>
              <a:gsLst>
                <a:gs pos="78000">
                  <a:srgbClr val="A6CAED"/>
                </a:gs>
                <a:gs pos="47000">
                  <a:srgbClr val="E2EEF9"/>
                </a:gs>
                <a:gs pos="0">
                  <a:schemeClr val="accent3">
                    <a:lumMod val="0"/>
                    <a:lumOff val="100000"/>
                  </a:schemeClr>
                </a:gs>
                <a:gs pos="25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Связывание ДНК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350047" y="1909496"/>
            <a:ext cx="2390572" cy="1505762"/>
            <a:chOff x="6455966" y="1669311"/>
            <a:chExt cx="2390572" cy="150576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l="3181" t="50771" r="35426" b="27275"/>
            <a:stretch/>
          </p:blipFill>
          <p:spPr>
            <a:xfrm>
              <a:off x="6474028" y="1669311"/>
              <a:ext cx="2372510" cy="1132552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455966" y="2801863"/>
              <a:ext cx="2390572" cy="373210"/>
            </a:xfrm>
            <a:prstGeom prst="rect">
              <a:avLst/>
            </a:prstGeom>
            <a:gradFill>
              <a:gsLst>
                <a:gs pos="78000">
                  <a:srgbClr val="A6CAED"/>
                </a:gs>
                <a:gs pos="47000">
                  <a:srgbClr val="E2EEF9"/>
                </a:gs>
                <a:gs pos="0">
                  <a:schemeClr val="accent3">
                    <a:lumMod val="0"/>
                    <a:lumOff val="100000"/>
                  </a:schemeClr>
                </a:gs>
                <a:gs pos="25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Отмывка ДНК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9435418" y="1886282"/>
            <a:ext cx="2263668" cy="1556331"/>
            <a:chOff x="9442657" y="1634458"/>
            <a:chExt cx="2263668" cy="155633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/>
            <a:srcRect l="2909" t="76465" r="34376"/>
            <a:stretch/>
          </p:blipFill>
          <p:spPr>
            <a:xfrm>
              <a:off x="9444036" y="1634458"/>
              <a:ext cx="2262289" cy="113202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9442657" y="2745148"/>
              <a:ext cx="2263668" cy="445641"/>
            </a:xfrm>
            <a:prstGeom prst="rect">
              <a:avLst/>
            </a:prstGeom>
            <a:gradFill>
              <a:gsLst>
                <a:gs pos="78000">
                  <a:srgbClr val="A6CAED"/>
                </a:gs>
                <a:gs pos="47000">
                  <a:srgbClr val="E2EEF9"/>
                </a:gs>
                <a:gs pos="0">
                  <a:schemeClr val="accent3">
                    <a:lumMod val="0"/>
                    <a:lumOff val="100000"/>
                  </a:schemeClr>
                </a:gs>
                <a:gs pos="25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err="1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Элюция</a:t>
              </a: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ДНК</a:t>
              </a:r>
              <a:endParaRPr lang="ru-RU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488283" y="52502"/>
            <a:ext cx="11665741" cy="347857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разработка проектного задания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(1-2 занятие) 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2753563" y="499686"/>
            <a:ext cx="1767692" cy="655510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Функционально-технические требования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4987892" y="510221"/>
            <a:ext cx="1761509" cy="685358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План-график проекта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7220120" y="499261"/>
            <a:ext cx="1762438" cy="690910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объекта исследования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9728650" y="522440"/>
            <a:ext cx="1762438" cy="671731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ролей и полномочий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7176" y="1365977"/>
            <a:ext cx="11665741" cy="386677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выделение ДНК из исследуемых биообъектов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(3-4 занятие)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525417" y="464917"/>
            <a:ext cx="1761509" cy="690279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проекта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26" y="3337245"/>
            <a:ext cx="1882288" cy="14705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784" y="3371500"/>
            <a:ext cx="1905000" cy="14362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00" y="5067081"/>
            <a:ext cx="1781714" cy="118316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26" name="Скругленный прямоугольник 25"/>
          <p:cNvSpPr/>
          <p:nvPr/>
        </p:nvSpPr>
        <p:spPr>
          <a:xfrm rot="16200000">
            <a:off x="-3126512" y="3206073"/>
            <a:ext cx="6805499" cy="4983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12035" y="6263638"/>
            <a:ext cx="2691842" cy="4983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Лох узколистный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Elaeágnus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angustifólia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674" y="5103767"/>
            <a:ext cx="1512716" cy="113453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6048777" y="6287188"/>
            <a:ext cx="2691842" cy="4983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Лох узколистный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Elaeágnus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commutata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3103" y="5149073"/>
            <a:ext cx="1468236" cy="110117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9014482" y="6250250"/>
            <a:ext cx="2691842" cy="4983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Полынь горькая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Artemísia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absínthium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/>
          <a:srcRect l="413" r="-413" b="48204"/>
          <a:stretch/>
        </p:blipFill>
        <p:spPr>
          <a:xfrm>
            <a:off x="9579712" y="5161018"/>
            <a:ext cx="1561383" cy="107728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2898633" y="4635350"/>
            <a:ext cx="6273117" cy="4983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исследования – растения Астраханской области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45428" y="3476722"/>
            <a:ext cx="4163356" cy="1230786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определение чистоты выделенной ДНК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(5-6 занятия)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307264" y="3474249"/>
            <a:ext cx="3884736" cy="1230786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защита 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этапа реализации проекта 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 занятие)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5627" y="65683"/>
            <a:ext cx="11665741" cy="347857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разработка проектного задания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(1-2 занятие) 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218707" y="507085"/>
            <a:ext cx="2354188" cy="655510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Функционально-технические требования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346612" y="483128"/>
            <a:ext cx="2354188" cy="685358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План-график проекта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974561" y="490864"/>
            <a:ext cx="2354188" cy="671731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ролей и полномочий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142" y="1404853"/>
            <a:ext cx="11665741" cy="386677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ПЦР-технология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(3-4 занятие)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6" y="1934134"/>
            <a:ext cx="1521759" cy="15217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5417" y="3455893"/>
            <a:ext cx="1521758" cy="28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BIOER</a:t>
            </a:r>
            <a:endParaRPr lang="ru-RU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126" y="1934133"/>
            <a:ext cx="1605231" cy="152175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01126" y="3455893"/>
            <a:ext cx="1605231" cy="282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АНК-32</a:t>
            </a:r>
            <a:endParaRPr lang="ru-RU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15"/>
          <a:stretch/>
        </p:blipFill>
        <p:spPr>
          <a:xfrm>
            <a:off x="5779107" y="1934134"/>
            <a:ext cx="2660155" cy="17328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5"/>
          <a:stretch/>
        </p:blipFill>
        <p:spPr>
          <a:xfrm>
            <a:off x="9232494" y="1934134"/>
            <a:ext cx="2754749" cy="1706019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60601" y="3909845"/>
            <a:ext cx="4163356" cy="1230786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детекция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полученных результатов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(5-6 занятия)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2" y="3909574"/>
            <a:ext cx="1815862" cy="284996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58" y="5198757"/>
            <a:ext cx="2452834" cy="15205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1" r="4849"/>
          <a:stretch/>
        </p:blipFill>
        <p:spPr>
          <a:xfrm>
            <a:off x="8249257" y="5198757"/>
            <a:ext cx="3804796" cy="15345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424" y="3903395"/>
            <a:ext cx="1798578" cy="1244616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8889999" y="3903395"/>
            <a:ext cx="3243993" cy="1230786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защита 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 реализации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занятие)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t="8551" r="2393" b="6890"/>
          <a:stretch/>
        </p:blipFill>
        <p:spPr>
          <a:xfrm>
            <a:off x="5422870" y="5198757"/>
            <a:ext cx="2752109" cy="1520576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 rot="16200000">
            <a:off x="-3126512" y="3206073"/>
            <a:ext cx="6805499" cy="4983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5046" y="66295"/>
            <a:ext cx="11665741" cy="347857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разработка проектного задания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(1-2 занятие) 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403080" y="499686"/>
            <a:ext cx="2673620" cy="655510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Функционально-технические требования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763983" y="492872"/>
            <a:ext cx="2673620" cy="685358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План-график проекта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249257" y="499686"/>
            <a:ext cx="2673620" cy="671731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ролей и полномочий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142" y="1404853"/>
            <a:ext cx="11665741" cy="386677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стратегия подбора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праймеров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(3-4 занятие)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875" y="3826129"/>
            <a:ext cx="4163356" cy="1230786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эффективности выбранных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праймеров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5-6 занятия)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 b="22597"/>
          <a:stretch/>
        </p:blipFill>
        <p:spPr>
          <a:xfrm>
            <a:off x="576993" y="1894325"/>
            <a:ext cx="4728761" cy="17318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57" y="1899731"/>
            <a:ext cx="3751626" cy="17341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93" y="1899731"/>
            <a:ext cx="2380565" cy="1729912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8249257" y="3844133"/>
            <a:ext cx="3884736" cy="1230786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защита 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 реализации проекта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занятие)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27701" r="5210" b="9957"/>
          <a:stretch/>
        </p:blipFill>
        <p:spPr>
          <a:xfrm>
            <a:off x="1106022" y="5157886"/>
            <a:ext cx="2970678" cy="155946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60" y="5221511"/>
            <a:ext cx="2380619" cy="152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8" t="23303" r="7919" b="14656"/>
          <a:stretch/>
        </p:blipFill>
        <p:spPr bwMode="auto">
          <a:xfrm>
            <a:off x="4884821" y="3859855"/>
            <a:ext cx="3164305" cy="173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 rot="16200000">
            <a:off x="-3126512" y="3206073"/>
            <a:ext cx="6805499" cy="4983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9755" y="66295"/>
            <a:ext cx="11111032" cy="347857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разработка проектного задания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(1-2 занятие)  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9755" y="1404853"/>
            <a:ext cx="11071128" cy="386677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проведение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межмикросаттелитного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анализа геномной ДНК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(3-4 занятие)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5"/>
          <a:stretch/>
        </p:blipFill>
        <p:spPr>
          <a:xfrm>
            <a:off x="929755" y="1862514"/>
            <a:ext cx="1778025" cy="332052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079556" y="1889682"/>
            <a:ext cx="4163356" cy="1230786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генетического паспорта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(5-6 занятия)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t="21990" r="6147" b="7533"/>
          <a:stretch/>
        </p:blipFill>
        <p:spPr>
          <a:xfrm>
            <a:off x="1664989" y="5219635"/>
            <a:ext cx="2377832" cy="158929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1" t="32889" r="18800" b="16978"/>
          <a:stretch/>
        </p:blipFill>
        <p:spPr bwMode="auto">
          <a:xfrm>
            <a:off x="3120711" y="3218620"/>
            <a:ext cx="4163356" cy="190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8" t="33599" r="28400" b="6490"/>
          <a:stretch/>
        </p:blipFill>
        <p:spPr bwMode="auto">
          <a:xfrm>
            <a:off x="8368978" y="1862514"/>
            <a:ext cx="2621184" cy="183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7888309" y="3819449"/>
            <a:ext cx="3884736" cy="1189878"/>
          </a:xfrm>
          <a:prstGeom prst="roundRect">
            <a:avLst/>
          </a:prstGeom>
          <a:gradFill flip="none" rotWithShape="1">
            <a:gsLst>
              <a:gs pos="85000">
                <a:srgbClr val="A6CAED"/>
              </a:gs>
              <a:gs pos="95000">
                <a:srgbClr val="E2EEF9"/>
              </a:gs>
              <a:gs pos="90000">
                <a:schemeClr val="accent3">
                  <a:lumMod val="0"/>
                  <a:lumOff val="100000"/>
                </a:schemeClr>
              </a:gs>
              <a:gs pos="9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подэтап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защита 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 реализации проекта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занятие)</a:t>
            </a:r>
          </a:p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13" y="5195807"/>
            <a:ext cx="1980923" cy="163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/>
          <a:stretch/>
        </p:blipFill>
        <p:spPr bwMode="auto">
          <a:xfrm>
            <a:off x="10106525" y="5196827"/>
            <a:ext cx="1894357" cy="16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80" y="5196827"/>
            <a:ext cx="1655396" cy="1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ятиугольник 18"/>
          <p:cNvSpPr/>
          <p:nvPr/>
        </p:nvSpPr>
        <p:spPr>
          <a:xfrm>
            <a:off x="1403080" y="499686"/>
            <a:ext cx="2673620" cy="655510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Функционально-технические требования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4763983" y="492872"/>
            <a:ext cx="2673620" cy="685358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План-график проекта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>
            <a:off x="8249257" y="499686"/>
            <a:ext cx="2673620" cy="671731"/>
          </a:xfrm>
          <a:prstGeom prst="homePlate">
            <a:avLst/>
          </a:prstGeom>
          <a:gradFill>
            <a:gsLst>
              <a:gs pos="78000">
                <a:srgbClr val="A6CAED"/>
              </a:gs>
              <a:gs pos="47000">
                <a:srgbClr val="E2EEF9"/>
              </a:gs>
              <a:gs pos="0">
                <a:schemeClr val="accent3">
                  <a:lumMod val="0"/>
                  <a:lumOff val="100000"/>
                </a:schemeClr>
              </a:gs>
              <a:gs pos="2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ролей и полномочий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rot="16200000">
            <a:off x="-3126512" y="3206073"/>
            <a:ext cx="6805499" cy="4983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7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339</TotalTime>
  <Words>357</Words>
  <Application>Microsoft Office PowerPoint</Application>
  <PresentationFormat>Широкоэкранный</PresentationFormat>
  <Paragraphs>70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38</cp:revision>
  <cp:lastPrinted>2016-07-01T09:01:15Z</cp:lastPrinted>
  <dcterms:created xsi:type="dcterms:W3CDTF">2016-06-28T19:30:37Z</dcterms:created>
  <dcterms:modified xsi:type="dcterms:W3CDTF">2016-07-06T15:37:56Z</dcterms:modified>
</cp:coreProperties>
</file>