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60" r:id="rId4"/>
    <p:sldId id="264" r:id="rId5"/>
    <p:sldId id="261" r:id="rId6"/>
    <p:sldId id="265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нна ---" initials="И-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4692"/>
  </p:normalViewPr>
  <p:slideViewPr>
    <p:cSldViewPr snapToGrid="0">
      <p:cViewPr varScale="1">
        <p:scale>
          <a:sx n="106" d="100"/>
          <a:sy n="106" d="100"/>
        </p:scale>
        <p:origin x="70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00DE-E8BB-446A-8339-E82ABCF68C41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3993-D111-4FB0-A099-D5E2BDEEB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01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00DE-E8BB-446A-8339-E82ABCF68C41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3993-D111-4FB0-A099-D5E2BDEEB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086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00DE-E8BB-446A-8339-E82ABCF68C41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3993-D111-4FB0-A099-D5E2BDEEB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64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00DE-E8BB-446A-8339-E82ABCF68C41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3993-D111-4FB0-A099-D5E2BDEEB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46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00DE-E8BB-446A-8339-E82ABCF68C41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3993-D111-4FB0-A099-D5E2BDEEB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844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00DE-E8BB-446A-8339-E82ABCF68C41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3993-D111-4FB0-A099-D5E2BDEEB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00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00DE-E8BB-446A-8339-E82ABCF68C41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3993-D111-4FB0-A099-D5E2BDEEB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81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00DE-E8BB-446A-8339-E82ABCF68C41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3993-D111-4FB0-A099-D5E2BDEEB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846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00DE-E8BB-446A-8339-E82ABCF68C41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3993-D111-4FB0-A099-D5E2BDEEB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15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00DE-E8BB-446A-8339-E82ABCF68C41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3993-D111-4FB0-A099-D5E2BDEEB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616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00DE-E8BB-446A-8339-E82ABCF68C41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3993-D111-4FB0-A099-D5E2BDEEB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46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C00DE-E8BB-446A-8339-E82ABCF68C41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D3993-D111-4FB0-A099-D5E2BDEEB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0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B6EF95-5472-2DC5-9830-FE7E4EA73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991" y="955342"/>
            <a:ext cx="10467833" cy="3435589"/>
          </a:xfrm>
          <a:ln w="57150">
            <a:solidFill>
              <a:schemeClr val="accent2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marL="180975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4800" b="1" dirty="0"/>
              <a:t>Алгоритм </a:t>
            </a:r>
            <a:r>
              <a:rPr lang="ru-RU" sz="4800" b="1" dirty="0" smtClean="0"/>
              <a:t>проведения </a:t>
            </a:r>
            <a:br>
              <a:rPr lang="ru-RU" sz="4800" b="1" dirty="0" smtClean="0"/>
            </a:br>
            <a:r>
              <a:rPr lang="ru-RU" sz="4800" b="1" dirty="0" smtClean="0"/>
              <a:t>итоговой </a:t>
            </a:r>
            <a:r>
              <a:rPr lang="ru-RU" sz="4800" b="1" dirty="0"/>
              <a:t>аттестации </a:t>
            </a:r>
            <a:r>
              <a:rPr lang="ru-RU" sz="4800" b="1" dirty="0" smtClean="0"/>
              <a:t>по </a:t>
            </a:r>
            <a:r>
              <a:rPr lang="ru-RU" sz="4800" b="1" dirty="0"/>
              <a:t>программам аспирантуры </a:t>
            </a:r>
            <a:r>
              <a:rPr lang="ru-RU" sz="4800" b="1" dirty="0" smtClean="0"/>
              <a:t>в </a:t>
            </a:r>
            <a:r>
              <a:rPr lang="ru-RU" sz="4800" b="1" dirty="0"/>
              <a:t>АГУ им. </a:t>
            </a:r>
            <a:r>
              <a:rPr lang="ru-RU" sz="4800" b="1" dirty="0" smtClean="0"/>
              <a:t>В.Н. Татищева</a:t>
            </a:r>
            <a:endParaRPr lang="ru-RU" sz="48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2FD0467-640E-D495-B190-A1B5CA481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78163" y="4991891"/>
            <a:ext cx="3958661" cy="461665"/>
          </a:xfrm>
          <a:solidFill>
            <a:schemeClr val="accent2"/>
          </a:solidFill>
        </p:spPr>
        <p:txBody>
          <a:bodyPr wrap="square">
            <a:spAutoFit/>
          </a:bodyPr>
          <a:lstStyle/>
          <a:p>
            <a:pPr algn="just" defTabSz="457200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latin typeface="+mj-lt"/>
              </a:rPr>
              <a:t>Смирнова Регина Валерьевна</a:t>
            </a: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A390EE09-28E2-C4A2-D807-8BDE3353E4F5}"/>
              </a:ext>
            </a:extLst>
          </p:cNvPr>
          <p:cNvSpPr txBox="1">
            <a:spLocks/>
          </p:cNvSpPr>
          <p:nvPr/>
        </p:nvSpPr>
        <p:spPr>
          <a:xfrm>
            <a:off x="4662535" y="5001905"/>
            <a:ext cx="2725093" cy="46166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2400" b="1">
                <a:latin typeface="+mj-lt"/>
              </a:defRPr>
            </a:lvl1pPr>
          </a:lstStyle>
          <a:p>
            <a:r>
              <a:rPr lang="ru-RU" dirty="0"/>
              <a:t>Отдел аспирантуры</a:t>
            </a:r>
          </a:p>
        </p:txBody>
      </p:sp>
    </p:spTree>
    <p:extLst>
      <p:ext uri="{BB962C8B-B14F-4D97-AF65-F5344CB8AC3E}">
        <p14:creationId xmlns:p14="http://schemas.microsoft.com/office/powerpoint/2010/main" val="1727553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FA8605A-3E20-4EDE-F856-D50D77F10D8B}"/>
              </a:ext>
            </a:extLst>
          </p:cNvPr>
          <p:cNvSpPr txBox="1"/>
          <p:nvPr/>
        </p:nvSpPr>
        <p:spPr>
          <a:xfrm>
            <a:off x="614661" y="767927"/>
            <a:ext cx="264425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latin typeface="+mj-lt"/>
              </a:rPr>
              <a:t>03.02.2025</a:t>
            </a:r>
            <a:r>
              <a:rPr lang="ru-RU" sz="3200" dirty="0" smtClean="0">
                <a:latin typeface="+mj-lt"/>
              </a:rPr>
              <a:t> </a:t>
            </a:r>
            <a:endParaRPr lang="ru-RU" sz="3200" dirty="0">
              <a:latin typeface="+mj-lt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E3EFA2CB-E267-AD02-1977-B72C25A1BED8}"/>
              </a:ext>
            </a:extLst>
          </p:cNvPr>
          <p:cNvCxnSpPr>
            <a:cxnSpLocks/>
          </p:cNvCxnSpPr>
          <p:nvPr/>
        </p:nvCxnSpPr>
        <p:spPr>
          <a:xfrm flipV="1">
            <a:off x="467355" y="1303696"/>
            <a:ext cx="1836000" cy="12348"/>
          </a:xfrm>
          <a:prstGeom prst="line">
            <a:avLst/>
          </a:prstGeom>
          <a:ln w="66675" cmpd="dbl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3258913" y="3394292"/>
            <a:ext cx="8320675" cy="1323439"/>
          </a:xfrm>
          <a:prstGeom prst="rect">
            <a:avLst/>
          </a:prstGeom>
          <a:ln w="9525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+mj-lt"/>
              </a:rPr>
              <a:t>Приказы: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j-lt"/>
              </a:rPr>
              <a:t>о </a:t>
            </a:r>
            <a:r>
              <a:rPr lang="ru-RU" sz="2000" dirty="0">
                <a:latin typeface="+mj-lt"/>
              </a:rPr>
              <a:t>допуске аспирантов к обсуждению </a:t>
            </a:r>
            <a:r>
              <a:rPr lang="ru-RU" sz="2000" dirty="0">
                <a:latin typeface="+mj-lt"/>
              </a:rPr>
              <a:t>результатов диссертационных </a:t>
            </a:r>
            <a:r>
              <a:rPr lang="ru-RU" sz="2000" dirty="0" smtClean="0">
                <a:latin typeface="+mj-lt"/>
              </a:rPr>
              <a:t>исследований </a:t>
            </a:r>
            <a:r>
              <a:rPr lang="ru-RU" sz="2000" dirty="0" smtClean="0">
                <a:latin typeface="+mj-lt"/>
              </a:rPr>
              <a:t>на </a:t>
            </a:r>
            <a:r>
              <a:rPr lang="ru-RU" sz="2000" dirty="0">
                <a:latin typeface="+mj-lt"/>
              </a:rPr>
              <a:t>кафедрах </a:t>
            </a:r>
            <a:endParaRPr lang="ru-RU" sz="20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j-lt"/>
              </a:rPr>
              <a:t>о назначении </a:t>
            </a:r>
            <a:r>
              <a:rPr lang="ru-RU" sz="2000" dirty="0">
                <a:latin typeface="+mj-lt"/>
              </a:rPr>
              <a:t>рецензентов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2469" y="2563295"/>
            <a:ext cx="1836000" cy="2031326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+mj-lt"/>
              </a:rPr>
              <a:t>03.03.2025</a:t>
            </a:r>
            <a:endParaRPr lang="ru-RU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58914" y="2563295"/>
            <a:ext cx="8335550" cy="83099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ru-RU" sz="2400" b="1" dirty="0">
                <a:latin typeface="+mj-lt"/>
              </a:rPr>
              <a:t>Расписание заседаний кафедр по </a:t>
            </a:r>
            <a:r>
              <a:rPr lang="ru-RU" sz="2400" b="1" dirty="0" smtClean="0">
                <a:latin typeface="+mj-lt"/>
              </a:rPr>
              <a:t>обсуждению </a:t>
            </a:r>
            <a:r>
              <a:rPr lang="ru-RU" sz="2400" b="1" dirty="0">
                <a:latin typeface="+mj-lt"/>
              </a:rPr>
              <a:t>результатов</a:t>
            </a:r>
            <a:r>
              <a:rPr lang="ru-RU" sz="2400" b="1" dirty="0" smtClean="0">
                <a:latin typeface="+mj-lt"/>
              </a:rPr>
              <a:t> </a:t>
            </a:r>
            <a:r>
              <a:rPr lang="ru-RU" sz="2400" b="1" dirty="0">
                <a:latin typeface="+mj-lt"/>
              </a:rPr>
              <a:t>диссертационных исследований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0101C09-9C8C-F242-9FE2-414BBC028444}"/>
              </a:ext>
            </a:extLst>
          </p:cNvPr>
          <p:cNvSpPr/>
          <p:nvPr/>
        </p:nvSpPr>
        <p:spPr>
          <a:xfrm>
            <a:off x="3269815" y="4920572"/>
            <a:ext cx="8320675" cy="156966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latin typeface="+mj-lt"/>
              </a:rPr>
              <a:t>Предоставление </a:t>
            </a:r>
            <a:r>
              <a:rPr lang="ru-RU" sz="2400" b="1" dirty="0">
                <a:solidFill>
                  <a:schemeClr val="bg1"/>
                </a:solidFill>
                <a:latin typeface="+mj-lt"/>
              </a:rPr>
              <a:t>аспирантами</a:t>
            </a:r>
            <a:r>
              <a:rPr lang="ru-RU" sz="2400" b="1" dirty="0">
                <a:latin typeface="+mj-lt"/>
              </a:rPr>
              <a:t> в Отдел аспирантуры </a:t>
            </a:r>
            <a:r>
              <a:rPr lang="ru-RU" sz="2400" b="1" dirty="0" smtClean="0">
                <a:latin typeface="+mj-lt"/>
              </a:rPr>
              <a:t/>
            </a:r>
            <a:br>
              <a:rPr lang="ru-RU" sz="2400" b="1" dirty="0" smtClean="0">
                <a:latin typeface="+mj-lt"/>
              </a:rPr>
            </a:br>
            <a:r>
              <a:rPr lang="ru-RU" sz="2400" b="1" dirty="0" smtClean="0">
                <a:latin typeface="+mj-lt"/>
              </a:rPr>
              <a:t>текстов </a:t>
            </a:r>
            <a:r>
              <a:rPr lang="ru-RU" sz="2400" b="1" dirty="0">
                <a:latin typeface="+mj-lt"/>
              </a:rPr>
              <a:t>диссертационных  исследований на проверку </a:t>
            </a:r>
            <a:r>
              <a:rPr lang="ru-RU" sz="2400" b="1" dirty="0" smtClean="0">
                <a:latin typeface="+mj-lt"/>
              </a:rPr>
              <a:t/>
            </a:r>
            <a:br>
              <a:rPr lang="ru-RU" sz="2400" b="1" dirty="0" smtClean="0">
                <a:latin typeface="+mj-lt"/>
              </a:rPr>
            </a:br>
            <a:r>
              <a:rPr lang="ru-RU" sz="2400" b="1" dirty="0" smtClean="0">
                <a:latin typeface="+mj-lt"/>
              </a:rPr>
              <a:t>на </a:t>
            </a:r>
            <a:r>
              <a:rPr lang="ru-RU" sz="2400" b="1" dirty="0">
                <a:latin typeface="+mj-lt"/>
              </a:rPr>
              <a:t>объем заимствования в системе «</a:t>
            </a:r>
            <a:r>
              <a:rPr lang="ru-RU" sz="2400" b="1" dirty="0" err="1">
                <a:latin typeface="+mj-lt"/>
              </a:rPr>
              <a:t>Антиплагиат</a:t>
            </a:r>
            <a:r>
              <a:rPr lang="ru-RU" sz="2400" b="1" dirty="0">
                <a:latin typeface="+mj-lt"/>
              </a:rPr>
              <a:t>» </a:t>
            </a:r>
            <a:r>
              <a:rPr lang="ru-RU" sz="2400" b="1" dirty="0" smtClean="0">
                <a:latin typeface="+mj-lt"/>
              </a:rPr>
              <a:t/>
            </a:r>
            <a:br>
              <a:rPr lang="ru-RU" sz="2400" b="1" dirty="0" smtClean="0">
                <a:latin typeface="+mj-lt"/>
              </a:rPr>
            </a:br>
            <a:r>
              <a:rPr lang="ru-RU" sz="2400" b="1" dirty="0" smtClean="0">
                <a:latin typeface="+mj-lt"/>
              </a:rPr>
              <a:t>в </a:t>
            </a:r>
            <a:r>
              <a:rPr lang="ru-RU" sz="2400" b="1" dirty="0">
                <a:latin typeface="+mj-lt"/>
              </a:rPr>
              <a:t>электронном формате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D89A552-3883-6D41-BC06-1B8ED5AED3F7}"/>
              </a:ext>
            </a:extLst>
          </p:cNvPr>
          <p:cNvSpPr txBox="1"/>
          <p:nvPr/>
        </p:nvSpPr>
        <p:spPr>
          <a:xfrm>
            <a:off x="502469" y="5136096"/>
            <a:ext cx="183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latin typeface="+mj-lt"/>
              </a:rPr>
              <a:t> </a:t>
            </a:r>
            <a:r>
              <a:rPr lang="ru-RU" sz="2400" dirty="0" smtClean="0">
                <a:latin typeface="+mj-lt"/>
              </a:rPr>
              <a:t>28.02.2025</a:t>
            </a:r>
            <a:endParaRPr lang="ru-RU" sz="2400" dirty="0">
              <a:latin typeface="+mj-lt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D9E1BA52-5AB5-7745-A1CD-170E687A06C5}"/>
              </a:ext>
            </a:extLst>
          </p:cNvPr>
          <p:cNvSpPr/>
          <p:nvPr/>
        </p:nvSpPr>
        <p:spPr>
          <a:xfrm>
            <a:off x="614661" y="5732439"/>
            <a:ext cx="1579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26.03.2025</a:t>
            </a:r>
            <a:endParaRPr lang="ru-RU" sz="2400" dirty="0"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58914" y="1279699"/>
            <a:ext cx="83206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+mj-lt"/>
              </a:rPr>
              <a:t>Подготовка расписания заседания кафедр по обсуждению результатов диссертационных исследований</a:t>
            </a:r>
            <a:endParaRPr lang="ru-RU" dirty="0">
              <a:latin typeface="+mj-lt"/>
            </a:endParaRP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E3EFA2CB-E267-AD02-1977-B72C25A1BED8}"/>
              </a:ext>
            </a:extLst>
          </p:cNvPr>
          <p:cNvCxnSpPr>
            <a:cxnSpLocks/>
          </p:cNvCxnSpPr>
          <p:nvPr/>
        </p:nvCxnSpPr>
        <p:spPr>
          <a:xfrm flipV="1">
            <a:off x="502469" y="5714307"/>
            <a:ext cx="1836000" cy="12348"/>
          </a:xfrm>
          <a:prstGeom prst="line">
            <a:avLst/>
          </a:prstGeom>
          <a:ln w="66675" cmpd="dbl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Скругленный прямоугольник 4"/>
          <p:cNvSpPr/>
          <p:nvPr/>
        </p:nvSpPr>
        <p:spPr>
          <a:xfrm>
            <a:off x="3258914" y="472426"/>
            <a:ext cx="8331576" cy="83099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+mj-lt"/>
              </a:rPr>
              <a:t>Подготовка приказов о допуске аспирантов к обсуждению диссертаций на кафедрах и назначении рецензентов 	</a:t>
            </a:r>
          </a:p>
        </p:txBody>
      </p:sp>
    </p:spTree>
    <p:extLst>
      <p:ext uri="{BB962C8B-B14F-4D97-AF65-F5344CB8AC3E}">
        <p14:creationId xmlns:p14="http://schemas.microsoft.com/office/powerpoint/2010/main" val="343554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D84A1A4-DF2E-E8AA-C89C-5FDD145255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6A4E12A3-DDAA-830F-A4DB-00A1F93862D4}"/>
              </a:ext>
            </a:extLst>
          </p:cNvPr>
          <p:cNvCxnSpPr>
            <a:cxnSpLocks/>
          </p:cNvCxnSpPr>
          <p:nvPr/>
        </p:nvCxnSpPr>
        <p:spPr>
          <a:xfrm>
            <a:off x="575535" y="3171076"/>
            <a:ext cx="2248468" cy="0"/>
          </a:xfrm>
          <a:prstGeom prst="line">
            <a:avLst/>
          </a:prstGeom>
          <a:ln w="66675" cmpd="dbl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A5D8647-E23D-B12C-7BEA-C74238B5877C}"/>
              </a:ext>
            </a:extLst>
          </p:cNvPr>
          <p:cNvSpPr txBox="1"/>
          <p:nvPr/>
        </p:nvSpPr>
        <p:spPr>
          <a:xfrm>
            <a:off x="697117" y="405024"/>
            <a:ext cx="10719303" cy="175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ru-RU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Аспирант 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обеспечивает наличие у рецензентов текста диссертации </a:t>
            </a:r>
            <a:r>
              <a:rPr lang="ru-RU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позднее, </a:t>
            </a:r>
            <a:r>
              <a:rPr lang="ru-RU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чем </a:t>
            </a:r>
            <a:r>
              <a:rPr lang="ru-RU" sz="2000" b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 10 дней до предполагаемой даты 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обсуждения диссертации на </a:t>
            </a:r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кафедре</a:t>
            </a:r>
            <a:endPara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ru-RU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Рецензенты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обязаны предоставить заведующему кафедрой подробную рецензию </a:t>
            </a:r>
            <a:r>
              <a:rPr lang="ru-RU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диссертацию в срок не позднее, чем </a:t>
            </a:r>
            <a:r>
              <a:rPr lang="ru-RU" sz="2000" b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 2 рабочих дня до предполагаемой даты 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проведения обсуждения диссертации на кафедре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269D75-B3B1-CB63-DDFA-F37E4665A7B3}"/>
              </a:ext>
            </a:extLst>
          </p:cNvPr>
          <p:cNvSpPr txBox="1"/>
          <p:nvPr/>
        </p:nvSpPr>
        <p:spPr>
          <a:xfrm>
            <a:off x="697117" y="3909246"/>
            <a:ext cx="10782677" cy="25053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8000"/>
              </a:lnSpc>
              <a:spcAft>
                <a:spcPts val="1200"/>
              </a:spcAft>
            </a:pP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Для обсуждения диссертации на заседание кафедры 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могут быть приглашены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научно-педагогические работники, осуществляющие научные исследования в рамках научной специальности и (или) смежных научных специальностей представляемой диссертации, ведущие специалисты представителей работодателей и (или) их объединений в соответствующей области профессиональной деятельности и (или) представители органов государственной власти Российской Федерации, органов государственной власти субъектов Российской Федерации и органов местного самоуправления, осуществляющих полномочия в соответствующей области профессиональной деятельности</a:t>
            </a:r>
            <a:endParaRPr lang="ru-RU" sz="2000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55C0554-9788-724C-BAD0-511B8EA41F13}"/>
              </a:ext>
            </a:extLst>
          </p:cNvPr>
          <p:cNvSpPr txBox="1"/>
          <p:nvPr/>
        </p:nvSpPr>
        <p:spPr>
          <a:xfrm>
            <a:off x="623087" y="2639842"/>
            <a:ext cx="231023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28.02.2025 </a:t>
            </a:r>
            <a:r>
              <a:rPr lang="ru-RU" sz="32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2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26.03.2025</a:t>
            </a:r>
            <a:endParaRPr lang="ru-RU" sz="2400" dirty="0">
              <a:latin typeface="+mj-lt"/>
            </a:endParaRPr>
          </a:p>
        </p:txBody>
      </p:sp>
      <p:sp>
        <p:nvSpPr>
          <p:cNvPr id="9" name="Скругленный прямоугольник 4"/>
          <p:cNvSpPr/>
          <p:nvPr/>
        </p:nvSpPr>
        <p:spPr>
          <a:xfrm>
            <a:off x="3114902" y="2719451"/>
            <a:ext cx="8495696" cy="900000"/>
          </a:xfrm>
          <a:prstGeom prst="rect">
            <a:avLst/>
          </a:prstGeom>
          <a:solidFill>
            <a:schemeClr val="accent2"/>
          </a:solidFill>
        </p:spPr>
        <p:txBody>
          <a:bodyPr wrap="square" anchor="ctr">
            <a:spAutoFit/>
          </a:bodyPr>
          <a:lstStyle/>
          <a:p>
            <a:pPr algn="just"/>
            <a:r>
              <a:rPr lang="ru-RU" sz="3600" b="1" dirty="0" smtClean="0">
                <a:solidFill>
                  <a:schemeClr val="tx1"/>
                </a:solidFill>
                <a:latin typeface="+mj-lt"/>
              </a:rPr>
              <a:t>Обсуждение диссертации на кафедре</a:t>
            </a:r>
            <a:endParaRPr lang="ru-RU" sz="36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5002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29465DB9-5EE5-494E-8D27-3315359BBD47}"/>
              </a:ext>
            </a:extLst>
          </p:cNvPr>
          <p:cNvSpPr/>
          <p:nvPr/>
        </p:nvSpPr>
        <p:spPr>
          <a:xfrm>
            <a:off x="3354973" y="1568921"/>
            <a:ext cx="7866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arenR"/>
            </a:pPr>
            <a:r>
              <a:rPr lang="ru-RU" sz="2400" dirty="0" smtClean="0">
                <a:latin typeface="+mj-lt"/>
              </a:rPr>
              <a:t>проект  </a:t>
            </a:r>
            <a:r>
              <a:rPr lang="ru-RU" sz="2400" dirty="0">
                <a:latin typeface="+mj-lt"/>
              </a:rPr>
              <a:t>Заключения по диссертации  </a:t>
            </a:r>
            <a:r>
              <a:rPr lang="ru-RU" sz="2400" dirty="0" smtClean="0">
                <a:latin typeface="+mj-lt"/>
              </a:rPr>
              <a:t/>
            </a:r>
            <a:br>
              <a:rPr lang="ru-RU" sz="2400" dirty="0" smtClean="0">
                <a:latin typeface="+mj-lt"/>
              </a:rPr>
            </a:br>
            <a:r>
              <a:rPr lang="ru-RU" sz="2400" dirty="0" smtClean="0">
                <a:latin typeface="+mj-lt"/>
              </a:rPr>
              <a:t>(</a:t>
            </a:r>
            <a:r>
              <a:rPr lang="ru-RU" sz="2400" dirty="0">
                <a:latin typeface="+mj-lt"/>
              </a:rPr>
              <a:t>отв. </a:t>
            </a:r>
            <a:r>
              <a:rPr lang="ru-RU" sz="2400" dirty="0" smtClean="0">
                <a:latin typeface="+mj-lt"/>
              </a:rPr>
              <a:t>– </a:t>
            </a:r>
            <a:r>
              <a:rPr lang="ru-RU" sz="2400" dirty="0" smtClean="0">
                <a:latin typeface="+mj-lt"/>
              </a:rPr>
              <a:t>научный </a:t>
            </a:r>
            <a:r>
              <a:rPr lang="ru-RU" sz="2400" dirty="0">
                <a:latin typeface="+mj-lt"/>
              </a:rPr>
              <a:t>руководитель и заведующий кафедрой)</a:t>
            </a:r>
          </a:p>
          <a:p>
            <a:pPr marL="342900" lvl="0" indent="-342900" algn="just">
              <a:buAutoNum type="arabicParenR"/>
            </a:pPr>
            <a:r>
              <a:rPr lang="ru-RU" sz="2400" dirty="0" smtClean="0">
                <a:latin typeface="+mj-lt"/>
              </a:rPr>
              <a:t>протокол </a:t>
            </a:r>
            <a:r>
              <a:rPr lang="ru-RU" sz="2400" dirty="0">
                <a:latin typeface="+mj-lt"/>
              </a:rPr>
              <a:t>заседания   кафедры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D1F489E-8154-3C4B-9768-075AAF5CE251}"/>
              </a:ext>
            </a:extLst>
          </p:cNvPr>
          <p:cNvSpPr/>
          <p:nvPr/>
        </p:nvSpPr>
        <p:spPr>
          <a:xfrm>
            <a:off x="403153" y="1665840"/>
            <a:ext cx="2075288" cy="1067198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  <a:latin typeface="+mj-lt"/>
              </a:rPr>
              <a:t>26.03.2025 </a:t>
            </a:r>
            <a:r>
              <a:rPr lang="ru-RU" sz="2400" dirty="0" smtClean="0">
                <a:solidFill>
                  <a:schemeClr val="tx1"/>
                </a:solidFill>
                <a:latin typeface="+mj-lt"/>
              </a:rPr>
              <a:t>– 01.04.2025</a:t>
            </a:r>
            <a:endParaRPr lang="ru-RU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0685C6F-71BE-CC44-92DE-46E2A0CF562A}"/>
              </a:ext>
            </a:extLst>
          </p:cNvPr>
          <p:cNvSpPr txBox="1"/>
          <p:nvPr/>
        </p:nvSpPr>
        <p:spPr>
          <a:xfrm>
            <a:off x="471798" y="3650865"/>
            <a:ext cx="19379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21.04.2025 </a:t>
            </a:r>
            <a:r>
              <a:rPr lang="ru-RU" sz="2400" dirty="0" smtClean="0">
                <a:latin typeface="+mj-lt"/>
              </a:rPr>
              <a:t> </a:t>
            </a:r>
            <a:endParaRPr lang="ru-RU" sz="2400" dirty="0">
              <a:latin typeface="+mj-lt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4532C374-C8C3-7443-AF7F-9ECB1918B812}"/>
              </a:ext>
            </a:extLst>
          </p:cNvPr>
          <p:cNvCxnSpPr>
            <a:cxnSpLocks/>
          </p:cNvCxnSpPr>
          <p:nvPr/>
        </p:nvCxnSpPr>
        <p:spPr>
          <a:xfrm>
            <a:off x="481574" y="4245514"/>
            <a:ext cx="1928222" cy="0"/>
          </a:xfrm>
          <a:prstGeom prst="line">
            <a:avLst/>
          </a:prstGeom>
          <a:ln w="66675" cmpd="dbl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960483" y="3630440"/>
            <a:ext cx="8822117" cy="2657138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Подготовка </a:t>
            </a:r>
            <a:r>
              <a:rPr lang="ru-RU" sz="2000" b="1" dirty="0">
                <a:solidFill>
                  <a:schemeClr val="tx1"/>
                </a:solidFill>
                <a:latin typeface="+mj-lt"/>
              </a:rPr>
              <a:t>Приказа о допуске аспирантов к ИА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Подготовка </a:t>
            </a:r>
            <a:r>
              <a:rPr lang="ru-RU" sz="2000" b="1" dirty="0">
                <a:solidFill>
                  <a:schemeClr val="tx1"/>
                </a:solidFill>
                <a:latin typeface="+mj-lt"/>
              </a:rPr>
              <a:t>Приказа о </a:t>
            </a:r>
            <a:r>
              <a:rPr lang="ru-RU" sz="2000" b="1" dirty="0" smtClean="0">
                <a:latin typeface="+mj-lt"/>
              </a:rPr>
              <a:t>составе </a:t>
            </a: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аттестационных </a:t>
            </a:r>
            <a:r>
              <a:rPr lang="ru-RU" sz="2000" b="1" dirty="0">
                <a:solidFill>
                  <a:schemeClr val="tx1"/>
                </a:solidFill>
                <a:latin typeface="+mj-lt"/>
              </a:rPr>
              <a:t>комиссий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Подготовка </a:t>
            </a:r>
            <a:r>
              <a:rPr lang="ru-RU" sz="2000" b="1" dirty="0">
                <a:solidFill>
                  <a:schemeClr val="tx1"/>
                </a:solidFill>
                <a:latin typeface="+mj-lt"/>
              </a:rPr>
              <a:t>расписания ИА по научным специальностям и по группам научных специальностей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Подготовка </a:t>
            </a:r>
            <a:r>
              <a:rPr lang="ru-RU" sz="2000" b="1" dirty="0">
                <a:solidFill>
                  <a:schemeClr val="tx1"/>
                </a:solidFill>
                <a:latin typeface="+mj-lt"/>
              </a:rPr>
              <a:t>Приказа о </a:t>
            </a: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составе апелляционной </a:t>
            </a:r>
            <a:r>
              <a:rPr lang="ru-RU" sz="2000" b="1" dirty="0">
                <a:solidFill>
                  <a:schemeClr val="tx1"/>
                </a:solidFill>
                <a:latin typeface="+mj-lt"/>
              </a:rPr>
              <a:t>комиссии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Оформление заявлений аспирантов о проведении ИА </a:t>
            </a:r>
            <a:r>
              <a:rPr lang="ru-RU" sz="2000" b="1" dirty="0">
                <a:solidFill>
                  <a:schemeClr val="tx1"/>
                </a:solidFill>
                <a:latin typeface="+mj-lt"/>
              </a:rPr>
              <a:t>с применением дистанционных образовательных технологий (в </a:t>
            </a:r>
            <a:r>
              <a:rPr lang="ru-RU" sz="2000" b="1" u="sng" dirty="0">
                <a:solidFill>
                  <a:schemeClr val="tx1"/>
                </a:solidFill>
                <a:latin typeface="+mj-lt"/>
              </a:rPr>
              <a:t>исключительных</a:t>
            </a:r>
            <a:r>
              <a:rPr lang="ru-RU" sz="2000" b="1" dirty="0">
                <a:solidFill>
                  <a:schemeClr val="tx1"/>
                </a:solidFill>
                <a:latin typeface="+mj-lt"/>
              </a:rPr>
              <a:t> случаях </a:t>
            </a: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+mj-lt"/>
              </a:rPr>
            </a:br>
            <a:r>
              <a:rPr lang="ru-RU" sz="2000" b="1" dirty="0" smtClean="0">
                <a:latin typeface="+mj-lt"/>
              </a:rPr>
              <a:t>при наличии</a:t>
            </a: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+mj-lt"/>
              </a:rPr>
              <a:t>подтверждающих документов)</a:t>
            </a:r>
          </a:p>
        </p:txBody>
      </p:sp>
      <p:sp>
        <p:nvSpPr>
          <p:cNvPr id="13" name="Скругленный прямоугольник 4"/>
          <p:cNvSpPr/>
          <p:nvPr/>
        </p:nvSpPr>
        <p:spPr>
          <a:xfrm>
            <a:off x="2960483" y="659269"/>
            <a:ext cx="8495696" cy="584775"/>
          </a:xfrm>
          <a:prstGeom prst="rect">
            <a:avLst/>
          </a:prstGeom>
          <a:solidFill>
            <a:schemeClr val="accent2"/>
          </a:solidFill>
        </p:spPr>
        <p:txBody>
          <a:bodyPr wrap="square" anchor="ctr">
            <a:spAutoFit/>
          </a:bodyPr>
          <a:lstStyle/>
          <a:p>
            <a:pPr algn="just"/>
            <a:r>
              <a:rPr lang="ru-RU" sz="3200" b="1" dirty="0">
                <a:latin typeface="+mj-lt"/>
              </a:rPr>
              <a:t>По итогу обсуждения диссертаций </a:t>
            </a:r>
            <a:r>
              <a:rPr lang="ru-RU" sz="3200" b="1" dirty="0" smtClean="0">
                <a:latin typeface="+mj-lt"/>
              </a:rPr>
              <a:t>на </a:t>
            </a:r>
            <a:r>
              <a:rPr lang="ru-RU" sz="3200" b="1" dirty="0">
                <a:latin typeface="+mj-lt"/>
              </a:rPr>
              <a:t>кафедре</a:t>
            </a:r>
          </a:p>
        </p:txBody>
      </p:sp>
    </p:spTree>
    <p:extLst>
      <p:ext uri="{BB962C8B-B14F-4D97-AF65-F5344CB8AC3E}">
        <p14:creationId xmlns:p14="http://schemas.microsoft.com/office/powerpoint/2010/main" val="886506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2EA5026-5691-9C0E-E74C-5F9FB37EC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57CA5589-69BD-3AE2-3C82-5308BBB106D0}"/>
              </a:ext>
            </a:extLst>
          </p:cNvPr>
          <p:cNvCxnSpPr>
            <a:cxnSpLocks/>
          </p:cNvCxnSpPr>
          <p:nvPr/>
        </p:nvCxnSpPr>
        <p:spPr>
          <a:xfrm>
            <a:off x="457468" y="805835"/>
            <a:ext cx="1499547" cy="0"/>
          </a:xfrm>
          <a:prstGeom prst="line">
            <a:avLst/>
          </a:prstGeom>
          <a:ln w="66675" cmpd="dbl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A15C3E1-9401-76E3-D8B7-02CD852B069F}"/>
              </a:ext>
            </a:extLst>
          </p:cNvPr>
          <p:cNvSpPr txBox="1"/>
          <p:nvPr/>
        </p:nvSpPr>
        <p:spPr>
          <a:xfrm>
            <a:off x="362082" y="380975"/>
            <a:ext cx="20097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 позднее </a:t>
            </a:r>
          </a:p>
          <a:p>
            <a:pPr lvl="0"/>
            <a:r>
              <a:rPr lang="ru-RU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24.04.2025 </a:t>
            </a:r>
            <a:r>
              <a:rPr lang="ru-RU" sz="2400" dirty="0" smtClean="0">
                <a:latin typeface="+mj-lt"/>
              </a:rPr>
              <a:t> </a:t>
            </a:r>
            <a:endParaRPr lang="ru-RU" sz="2400" dirty="0">
              <a:latin typeface="+mj-lt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274DC7D6-D0DA-4347-8CA3-6A46629CC8B8}"/>
              </a:ext>
            </a:extLst>
          </p:cNvPr>
          <p:cNvSpPr/>
          <p:nvPr/>
        </p:nvSpPr>
        <p:spPr>
          <a:xfrm>
            <a:off x="235942" y="3683439"/>
            <a:ext cx="11728470" cy="248197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181480DA-601A-FE47-AE0F-3807CCAE036A}"/>
              </a:ext>
            </a:extLst>
          </p:cNvPr>
          <p:cNvSpPr/>
          <p:nvPr/>
        </p:nvSpPr>
        <p:spPr>
          <a:xfrm>
            <a:off x="9572015" y="3746001"/>
            <a:ext cx="2215597" cy="21385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10.05.2025 </a:t>
            </a:r>
            <a:r>
              <a:rPr lang="ru-RU" sz="2400" dirty="0">
                <a:solidFill>
                  <a:schemeClr val="bg1"/>
                </a:solidFill>
              </a:rPr>
              <a:t>–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16.06.2025</a:t>
            </a:r>
            <a:endParaRPr lang="ru-RU" sz="2400" dirty="0">
              <a:solidFill>
                <a:schemeClr val="bg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НО </a:t>
            </a:r>
            <a:endParaRPr lang="ru-RU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не 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позднее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 чем </a:t>
            </a:r>
            <a:br>
              <a:rPr lang="ru-RU" b="1" dirty="0" smtClean="0">
                <a:solidFill>
                  <a:schemeClr val="tx1"/>
                </a:solidFill>
                <a:latin typeface="+mj-lt"/>
              </a:rPr>
            </a:br>
            <a:r>
              <a:rPr lang="ru-RU" b="1" dirty="0" smtClean="0">
                <a:solidFill>
                  <a:schemeClr val="tx1"/>
                </a:solidFill>
                <a:latin typeface="+mj-lt"/>
              </a:rPr>
              <a:t>за 2 недели </a:t>
            </a:r>
            <a:br>
              <a:rPr lang="ru-RU" b="1" dirty="0" smtClean="0">
                <a:solidFill>
                  <a:schemeClr val="tx1"/>
                </a:solidFill>
                <a:latin typeface="+mj-lt"/>
              </a:rPr>
            </a:br>
            <a:r>
              <a:rPr lang="ru-RU" b="1" dirty="0" smtClean="0">
                <a:solidFill>
                  <a:schemeClr val="tx1"/>
                </a:solidFill>
                <a:latin typeface="+mj-lt"/>
              </a:rPr>
              <a:t>до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проведения ИА)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596492" y="1022954"/>
            <a:ext cx="919112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dirty="0" smtClean="0">
                <a:latin typeface="+mj-lt"/>
              </a:rPr>
              <a:t>Приказ </a:t>
            </a:r>
            <a:r>
              <a:rPr lang="ru-RU" dirty="0">
                <a:latin typeface="+mj-lt"/>
              </a:rPr>
              <a:t>о допуске аспирантов к ИА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dirty="0" smtClean="0">
                <a:latin typeface="+mj-lt"/>
              </a:rPr>
              <a:t>Приказ </a:t>
            </a:r>
            <a:r>
              <a:rPr lang="ru-RU" dirty="0">
                <a:latin typeface="+mj-lt"/>
              </a:rPr>
              <a:t>о </a:t>
            </a:r>
            <a:r>
              <a:rPr lang="ru-RU" dirty="0" smtClean="0">
                <a:latin typeface="+mj-lt"/>
              </a:rPr>
              <a:t>составе аттестационных комиссий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dirty="0" smtClean="0">
                <a:latin typeface="+mj-lt"/>
              </a:rPr>
              <a:t>Расписание </a:t>
            </a:r>
            <a:r>
              <a:rPr lang="ru-RU" dirty="0">
                <a:latin typeface="+mj-lt"/>
              </a:rPr>
              <a:t>ИА  по научным специальностям и по группам научных </a:t>
            </a:r>
            <a:r>
              <a:rPr lang="ru-RU" dirty="0" smtClean="0">
                <a:latin typeface="+mj-lt"/>
              </a:rPr>
              <a:t>специальностей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dirty="0" smtClean="0">
                <a:latin typeface="+mj-lt"/>
              </a:rPr>
              <a:t>Приказ </a:t>
            </a:r>
            <a:r>
              <a:rPr lang="ru-RU" dirty="0">
                <a:latin typeface="+mj-lt"/>
              </a:rPr>
              <a:t>о </a:t>
            </a:r>
            <a:r>
              <a:rPr lang="ru-RU" dirty="0" smtClean="0">
                <a:latin typeface="+mj-lt"/>
              </a:rPr>
              <a:t>составе апелляционной комиссии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dirty="0">
                <a:latin typeface="+mj-lt"/>
              </a:rPr>
              <a:t>П</a:t>
            </a:r>
            <a:r>
              <a:rPr lang="ru-RU" dirty="0" smtClean="0">
                <a:latin typeface="+mj-lt"/>
              </a:rPr>
              <a:t>риказы </a:t>
            </a:r>
            <a:r>
              <a:rPr lang="ru-RU" dirty="0">
                <a:latin typeface="+mj-lt"/>
              </a:rPr>
              <a:t>о проведении ИА с применением ДОТ (на основании заявлений аспирантов)</a:t>
            </a:r>
            <a:endParaRPr lang="ru-RU" dirty="0">
              <a:latin typeface="+mj-lt"/>
            </a:endParaRPr>
          </a:p>
        </p:txBody>
      </p:sp>
      <p:sp>
        <p:nvSpPr>
          <p:cNvPr id="26" name="Скругленный прямоугольник 4"/>
          <p:cNvSpPr/>
          <p:nvPr/>
        </p:nvSpPr>
        <p:spPr>
          <a:xfrm>
            <a:off x="2610143" y="440464"/>
            <a:ext cx="9177467" cy="584775"/>
          </a:xfrm>
          <a:prstGeom prst="rect">
            <a:avLst/>
          </a:prstGeom>
          <a:solidFill>
            <a:schemeClr val="accent2"/>
          </a:solidFill>
        </p:spPr>
        <p:txBody>
          <a:bodyPr wrap="square" anchor="ctr">
            <a:spAutoFit/>
          </a:bodyPr>
          <a:lstStyle/>
          <a:p>
            <a:pPr algn="just"/>
            <a:r>
              <a:rPr lang="ru-RU" sz="3200" b="1" dirty="0" smtClean="0">
                <a:latin typeface="+mj-lt"/>
              </a:rPr>
              <a:t>Утверждение приказов</a:t>
            </a:r>
            <a:endParaRPr lang="ru-RU" sz="3200" b="1" dirty="0"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2082" y="6030687"/>
            <a:ext cx="11425530" cy="64279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ОТДЕЛ АСПИРАНТУРЫ ПРЕДСТАВЛЯЕТ В КОМИССИЮ ПО </a:t>
            </a:r>
            <a:r>
              <a:rPr lang="ru-RU" dirty="0" smtClean="0"/>
              <a:t>ИТОГОВОЙ АТТЕСТАЦИИ</a:t>
            </a:r>
            <a:br>
              <a:rPr lang="ru-RU" dirty="0" smtClean="0"/>
            </a:br>
            <a:r>
              <a:rPr lang="ru-RU" dirty="0" smtClean="0"/>
              <a:t>весь </a:t>
            </a:r>
            <a:r>
              <a:rPr lang="ru-RU" dirty="0"/>
              <a:t>пакет документов, а также справку об освоении программы аспирантуры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9775" y="3770077"/>
            <a:ext cx="8867601" cy="211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+mj-lt"/>
              <a:buAutoNum type="arabicPeriod"/>
            </a:pPr>
            <a:r>
              <a:rPr lang="ru-RU" dirty="0">
                <a:latin typeface="+mj-lt"/>
              </a:rPr>
              <a:t>Полный текст диссертации на бумажном носителе на правах </a:t>
            </a:r>
            <a:r>
              <a:rPr lang="ru-RU" dirty="0" smtClean="0">
                <a:latin typeface="+mj-lt"/>
              </a:rPr>
              <a:t>рукописи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1" indent="-4572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+mj-lt"/>
              <a:buAutoNum type="arabicPeriod"/>
            </a:pPr>
            <a:r>
              <a:rPr lang="ru-RU" dirty="0" smtClean="0">
                <a:latin typeface="+mj-lt"/>
              </a:rPr>
              <a:t>Полный </a:t>
            </a:r>
            <a:r>
              <a:rPr lang="ru-RU" dirty="0">
                <a:latin typeface="+mj-lt"/>
              </a:rPr>
              <a:t>текст диссертации на электронном </a:t>
            </a:r>
            <a:r>
              <a:rPr lang="ru-RU" dirty="0" smtClean="0">
                <a:latin typeface="+mj-lt"/>
              </a:rPr>
              <a:t>носителе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1" indent="-4572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+mj-lt"/>
              <a:buAutoNum type="arabicPeriod"/>
            </a:pPr>
            <a:r>
              <a:rPr lang="ru-RU" dirty="0" smtClean="0">
                <a:latin typeface="+mj-lt"/>
              </a:rPr>
              <a:t>Список </a:t>
            </a:r>
            <a:r>
              <a:rPr lang="ru-RU" dirty="0">
                <a:latin typeface="+mj-lt"/>
              </a:rPr>
              <a:t>опубликованных  научных работ, подписанный научным </a:t>
            </a:r>
            <a:r>
              <a:rPr lang="ru-RU" dirty="0" smtClean="0">
                <a:latin typeface="+mj-lt"/>
              </a:rPr>
              <a:t>руководителем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1" indent="-4572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+mj-lt"/>
              <a:buAutoNum type="arabicPeriod"/>
            </a:pPr>
            <a:r>
              <a:rPr lang="ru-RU" dirty="0" smtClean="0">
                <a:latin typeface="+mj-lt"/>
              </a:rPr>
              <a:t>Отзыв </a:t>
            </a:r>
            <a:r>
              <a:rPr lang="ru-RU" dirty="0">
                <a:latin typeface="+mj-lt"/>
              </a:rPr>
              <a:t>научного </a:t>
            </a:r>
            <a:r>
              <a:rPr lang="ru-RU" dirty="0" smtClean="0">
                <a:latin typeface="+mj-lt"/>
              </a:rPr>
              <a:t>руководителя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1" indent="-4572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+mj-lt"/>
              <a:buAutoNum type="arabicPeriod"/>
            </a:pPr>
            <a:r>
              <a:rPr lang="ru-RU" dirty="0" smtClean="0">
                <a:latin typeface="+mj-lt"/>
              </a:rPr>
              <a:t>Отчет </a:t>
            </a:r>
            <a:r>
              <a:rPr lang="ru-RU" dirty="0">
                <a:latin typeface="+mj-lt"/>
              </a:rPr>
              <a:t>о результатах проверки текста диссертации на объем заимствований, подписанный начальником отдела </a:t>
            </a:r>
            <a:r>
              <a:rPr lang="ru-RU" dirty="0" smtClean="0">
                <a:latin typeface="+mj-lt"/>
              </a:rPr>
              <a:t>аспирантуры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1" indent="-4572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+mj-lt"/>
              <a:buAutoNum type="arabicPeriod"/>
            </a:pPr>
            <a:r>
              <a:rPr lang="ru-RU" dirty="0" smtClean="0">
                <a:latin typeface="+mj-lt"/>
              </a:rPr>
              <a:t>2 </a:t>
            </a:r>
            <a:r>
              <a:rPr lang="ru-RU" dirty="0">
                <a:latin typeface="+mj-lt"/>
              </a:rPr>
              <a:t>рецензии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2082" y="2796235"/>
            <a:ext cx="11425528" cy="954107"/>
          </a:xfrm>
          <a:prstGeom prst="rect">
            <a:avLst/>
          </a:prstGeom>
          <a:solidFill>
            <a:schemeClr val="accent2"/>
          </a:solidFill>
        </p:spPr>
        <p:txBody>
          <a:bodyPr wrap="square" anchor="ctr">
            <a:spAutoFit/>
          </a:bodyPr>
          <a:lstStyle/>
          <a:p>
            <a:r>
              <a:rPr lang="ru-RU" sz="2800" b="1" dirty="0">
                <a:latin typeface="+mj-lt"/>
              </a:rPr>
              <a:t>Предоставление в отдел аспирантуры пакета документов по диссертации (после процедуры обсуждения, отв. – аспирант, научный руководитель)</a:t>
            </a:r>
            <a:endParaRPr lang="ru-RU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8310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2EA5026-5691-9C0E-E74C-5F9FB37EC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7D14F42-EE00-4DA2-EA7B-1AC619080532}"/>
              </a:ext>
            </a:extLst>
          </p:cNvPr>
          <p:cNvSpPr txBox="1"/>
          <p:nvPr/>
        </p:nvSpPr>
        <p:spPr>
          <a:xfrm>
            <a:off x="612674" y="532488"/>
            <a:ext cx="1786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26.05.2025 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30.06.2025</a:t>
            </a:r>
            <a:endParaRPr lang="ru-RU" sz="24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3E390D7-0A72-9FD8-2873-DA0E53B7C3F7}"/>
              </a:ext>
            </a:extLst>
          </p:cNvPr>
          <p:cNvSpPr txBox="1"/>
          <p:nvPr/>
        </p:nvSpPr>
        <p:spPr>
          <a:xfrm>
            <a:off x="612674" y="1934282"/>
            <a:ext cx="11116401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 случае </a:t>
            </a:r>
            <a:r>
              <a:rPr lang="ru-RU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недопуска аспиранта  к ИА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аспирант отчисляется с формулировкой «в связи с недопуском к итоговой </a:t>
            </a:r>
            <a:r>
              <a:rPr lang="ru-RU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аттестации</a:t>
            </a:r>
            <a:endPara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Повторное прохождение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итоговой аттестации не </a:t>
            </a:r>
            <a:r>
              <a:rPr lang="ru-RU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предусмотрено</a:t>
            </a:r>
            <a:endPara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Аспирантам, получившим на  ИА  неудовлетворительные результаты, выдается справка об освоении программ аспирантуры, а также заключение, содержащее информацию о несоответствии диссертации критериям, установленным в соответствии с </a:t>
            </a:r>
            <a:r>
              <a:rPr lang="ru-RU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ФЗ-127</a:t>
            </a:r>
            <a:endPara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5CA790F-ECAA-6745-BFAA-A1B0F23BCE89}"/>
              </a:ext>
            </a:extLst>
          </p:cNvPr>
          <p:cNvSpPr txBox="1"/>
          <p:nvPr/>
        </p:nvSpPr>
        <p:spPr>
          <a:xfrm>
            <a:off x="183596" y="4581845"/>
            <a:ext cx="264425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2400" dirty="0" smtClean="0">
                <a:latin typeface="+mj-lt"/>
              </a:rPr>
              <a:t>24.06.2025 –29.07.2025 </a:t>
            </a:r>
            <a:endParaRPr lang="ru-RU" sz="2400" dirty="0">
              <a:latin typeface="+mj-lt"/>
            </a:endParaRPr>
          </a:p>
          <a:p>
            <a:pPr lvl="0" algn="ctr"/>
            <a:r>
              <a:rPr lang="ru-RU" sz="2000" b="1" dirty="0" smtClean="0">
                <a:latin typeface="+mj-lt"/>
              </a:rPr>
              <a:t>(</a:t>
            </a:r>
            <a:r>
              <a:rPr lang="ru-RU" sz="2000" b="1" dirty="0">
                <a:latin typeface="+mj-lt"/>
              </a:rPr>
              <a:t>не позднее </a:t>
            </a:r>
            <a:r>
              <a:rPr lang="ru-RU" sz="2000" b="1" dirty="0" smtClean="0">
                <a:latin typeface="+mj-lt"/>
              </a:rPr>
              <a:t/>
            </a:r>
            <a:br>
              <a:rPr lang="ru-RU" sz="2000" b="1" dirty="0" smtClean="0">
                <a:latin typeface="+mj-lt"/>
              </a:rPr>
            </a:br>
            <a:r>
              <a:rPr lang="ru-RU" sz="2000" b="1" dirty="0" smtClean="0">
                <a:latin typeface="+mj-lt"/>
              </a:rPr>
              <a:t>30 </a:t>
            </a:r>
            <a:r>
              <a:rPr lang="ru-RU" sz="2000" b="1" dirty="0">
                <a:latin typeface="+mj-lt"/>
              </a:rPr>
              <a:t>календарных дней </a:t>
            </a:r>
            <a:r>
              <a:rPr lang="ru-RU" sz="2000" b="1" dirty="0" smtClean="0">
                <a:latin typeface="+mj-lt"/>
              </a:rPr>
              <a:t/>
            </a:r>
            <a:br>
              <a:rPr lang="ru-RU" sz="2000" b="1" dirty="0" smtClean="0">
                <a:latin typeface="+mj-lt"/>
              </a:rPr>
            </a:br>
            <a:r>
              <a:rPr lang="ru-RU" sz="2000" b="1" dirty="0" smtClean="0">
                <a:latin typeface="+mj-lt"/>
              </a:rPr>
              <a:t>с </a:t>
            </a:r>
            <a:r>
              <a:rPr lang="ru-RU" sz="2000" b="1" dirty="0">
                <a:latin typeface="+mj-lt"/>
              </a:rPr>
              <a:t>даты ИА)</a:t>
            </a:r>
          </a:p>
        </p:txBody>
      </p:sp>
      <p:sp>
        <p:nvSpPr>
          <p:cNvPr id="9" name="Скругленный прямоугольник 4"/>
          <p:cNvSpPr/>
          <p:nvPr/>
        </p:nvSpPr>
        <p:spPr>
          <a:xfrm>
            <a:off x="2882165" y="514835"/>
            <a:ext cx="8846909" cy="589291"/>
          </a:xfrm>
          <a:prstGeom prst="rect">
            <a:avLst/>
          </a:prstGeom>
          <a:solidFill>
            <a:schemeClr val="accent2"/>
          </a:solidFill>
        </p:spPr>
        <p:txBody>
          <a:bodyPr wrap="square" anchor="ctr">
            <a:spAutoFit/>
          </a:bodyPr>
          <a:lstStyle/>
          <a:p>
            <a:pPr algn="just"/>
            <a:r>
              <a:rPr lang="ru-RU" sz="3200" b="1" dirty="0">
                <a:latin typeface="+mj-lt"/>
              </a:rPr>
              <a:t>Итоговая аттестация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82166" y="1086417"/>
            <a:ext cx="8846909" cy="651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dirty="0">
                <a:solidFill>
                  <a:schemeClr val="dk1"/>
                </a:solidFill>
                <a:latin typeface="+mj-lt"/>
              </a:rPr>
              <a:t>Решение о (не)соответствии  диссертации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>
                <a:solidFill>
                  <a:schemeClr val="dk1"/>
                </a:solidFill>
                <a:latin typeface="+mj-lt"/>
              </a:rPr>
              <a:t>Протокол  заседания аттестационной комиссии </a:t>
            </a:r>
            <a:endParaRPr lang="ru-RU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21" name="Скругленный прямоугольник 4"/>
          <p:cNvSpPr/>
          <p:nvPr/>
        </p:nvSpPr>
        <p:spPr>
          <a:xfrm>
            <a:off x="2882164" y="4351739"/>
            <a:ext cx="8846910" cy="1323439"/>
          </a:xfrm>
          <a:prstGeom prst="rect">
            <a:avLst/>
          </a:prstGeom>
          <a:solidFill>
            <a:schemeClr val="accent2"/>
          </a:solidFill>
        </p:spPr>
        <p:txBody>
          <a:bodyPr wrap="square" anchor="ctr">
            <a:spAutoFit/>
          </a:bodyPr>
          <a:lstStyle/>
          <a:p>
            <a:r>
              <a:rPr lang="ru-RU" sz="2000" b="1" dirty="0">
                <a:latin typeface="+mj-lt"/>
              </a:rPr>
              <a:t>Оформление Заключения организации о соответствии диссертации на соискание ученой степени кандидата наук критериям, </a:t>
            </a:r>
            <a:r>
              <a:rPr lang="ru-RU" sz="2000" b="1" dirty="0" smtClean="0">
                <a:latin typeface="+mj-lt"/>
              </a:rPr>
              <a:t>установленным </a:t>
            </a:r>
            <a:r>
              <a:rPr lang="ru-RU" sz="2000" b="1" dirty="0">
                <a:latin typeface="+mj-lt"/>
              </a:rPr>
              <a:t>в соответствии с Федеральным законом от 23 августа 1996 года №</a:t>
            </a:r>
            <a:r>
              <a:rPr lang="ru-RU" sz="2000" b="1" dirty="0" smtClean="0">
                <a:latin typeface="+mj-lt"/>
              </a:rPr>
              <a:t> </a:t>
            </a:r>
            <a:r>
              <a:rPr lang="ru-RU" sz="2000" b="1" dirty="0">
                <a:latin typeface="+mj-lt"/>
              </a:rPr>
              <a:t>127-ФЗ </a:t>
            </a:r>
            <a:r>
              <a:rPr lang="ru-RU" sz="2000" b="1" dirty="0" smtClean="0">
                <a:latin typeface="+mj-lt"/>
              </a:rPr>
              <a:t>«О </a:t>
            </a:r>
            <a:r>
              <a:rPr lang="ru-RU" sz="2000" b="1" dirty="0">
                <a:latin typeface="+mj-lt"/>
              </a:rPr>
              <a:t>науке и государственной научно-технической политике</a:t>
            </a:r>
            <a:r>
              <a:rPr lang="ru-RU" sz="2000" b="1" dirty="0" smtClean="0">
                <a:latin typeface="+mj-lt"/>
              </a:rPr>
              <a:t>"</a:t>
            </a:r>
            <a:endParaRPr lang="ru-RU" sz="2000" b="1" dirty="0">
              <a:latin typeface="+mj-lt"/>
            </a:endParaRPr>
          </a:p>
        </p:txBody>
      </p:sp>
      <p:sp>
        <p:nvSpPr>
          <p:cNvPr id="22" name="Скругленный прямоугольник 4"/>
          <p:cNvSpPr/>
          <p:nvPr/>
        </p:nvSpPr>
        <p:spPr>
          <a:xfrm>
            <a:off x="2873111" y="5679320"/>
            <a:ext cx="8855963" cy="792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2000" b="1" dirty="0">
                <a:solidFill>
                  <a:schemeClr val="lt1"/>
                </a:solidFill>
                <a:latin typeface="+mj-lt"/>
              </a:rPr>
              <a:t>Выдача Заключения и Свидетельства об окончании аспирантуры</a:t>
            </a: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4532C374-C8C3-7443-AF7F-9ECB1918B812}"/>
              </a:ext>
            </a:extLst>
          </p:cNvPr>
          <p:cNvCxnSpPr>
            <a:cxnSpLocks/>
          </p:cNvCxnSpPr>
          <p:nvPr/>
        </p:nvCxnSpPr>
        <p:spPr>
          <a:xfrm>
            <a:off x="470943" y="950053"/>
            <a:ext cx="1928222" cy="0"/>
          </a:xfrm>
          <a:prstGeom prst="line">
            <a:avLst/>
          </a:prstGeom>
          <a:ln w="66675" cmpd="dbl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4532C374-C8C3-7443-AF7F-9ECB1918B812}"/>
              </a:ext>
            </a:extLst>
          </p:cNvPr>
          <p:cNvCxnSpPr>
            <a:cxnSpLocks/>
          </p:cNvCxnSpPr>
          <p:nvPr/>
        </p:nvCxnSpPr>
        <p:spPr>
          <a:xfrm>
            <a:off x="470943" y="5013549"/>
            <a:ext cx="1928222" cy="0"/>
          </a:xfrm>
          <a:prstGeom prst="line">
            <a:avLst/>
          </a:prstGeom>
          <a:ln w="66675" cmpd="dbl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25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A3AC399-A148-9B2D-ACCB-AA6BFE4857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2F6E6D7-3380-A51A-1A2D-A3321381F9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4525" y="1310184"/>
            <a:ext cx="10467833" cy="3057099"/>
          </a:xfrm>
        </p:spPr>
        <p:txBody>
          <a:bodyPr anchor="ctr">
            <a:noAutofit/>
          </a:bodyPr>
          <a:lstStyle/>
          <a:p>
            <a:pPr algn="ctr"/>
            <a:r>
              <a:rPr lang="ru-RU" sz="4400" b="1" dirty="0"/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189568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568</TotalTime>
  <Words>452</Words>
  <Application>Microsoft Office PowerPoint</Application>
  <PresentationFormat>Широкоэкранный</PresentationFormat>
  <Paragraphs>61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Алгоритм проведения  итоговой аттестации по программам аспирантуры в АГУ им. В.Н. Татищева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 проведения итоговой аттестации в АГУ</dc:title>
  <dc:creator>Инна ---</dc:creator>
  <cp:lastModifiedBy>Наталья Ю. Спиридонова</cp:lastModifiedBy>
  <cp:revision>45</cp:revision>
  <dcterms:created xsi:type="dcterms:W3CDTF">2024-11-14T10:05:25Z</dcterms:created>
  <dcterms:modified xsi:type="dcterms:W3CDTF">2024-12-12T11:54:11Z</dcterms:modified>
</cp:coreProperties>
</file>